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8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9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0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4"/>
    <p:sldMasterId id="2147483928" r:id="rId5"/>
    <p:sldMasterId id="2147483932" r:id="rId6"/>
    <p:sldMasterId id="2147483988" r:id="rId7"/>
    <p:sldMasterId id="2147483980" r:id="rId8"/>
    <p:sldMasterId id="2147483984" r:id="rId9"/>
    <p:sldMasterId id="2147483940" r:id="rId10"/>
    <p:sldMasterId id="2147484010" r:id="rId11"/>
    <p:sldMasterId id="2147483948" r:id="rId12"/>
    <p:sldMasterId id="2147483967" r:id="rId13"/>
    <p:sldMasterId id="2147484035" r:id="rId14"/>
  </p:sldMasterIdLst>
  <p:notesMasterIdLst>
    <p:notesMasterId r:id="rId38"/>
  </p:notesMasterIdLst>
  <p:handoutMasterIdLst>
    <p:handoutMasterId r:id="rId39"/>
  </p:handoutMasterIdLst>
  <p:sldIdLst>
    <p:sldId id="257" r:id="rId15"/>
    <p:sldId id="258" r:id="rId16"/>
    <p:sldId id="260" r:id="rId17"/>
    <p:sldId id="266" r:id="rId18"/>
    <p:sldId id="282" r:id="rId19"/>
    <p:sldId id="267" r:id="rId20"/>
    <p:sldId id="281" r:id="rId21"/>
    <p:sldId id="269" r:id="rId22"/>
    <p:sldId id="268" r:id="rId23"/>
    <p:sldId id="270" r:id="rId24"/>
    <p:sldId id="262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3" r:id="rId36"/>
    <p:sldId id="284" r:id="rId37"/>
  </p:sldIdLst>
  <p:sldSz cx="12192000" cy="6858000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9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DC243-B7BF-094D-81A9-9777C9A27C93}" v="2" dt="2025-03-12T08:04:13.326"/>
    <p1510:client id="{4956AEA7-5331-8B66-F66D-CF722A29763F}" v="2" dt="2025-03-13T08:58:09.892"/>
    <p1510:client id="{90EC90B2-AF8C-B462-66E1-533EACA192AA}" v="2" dt="2025-03-13T08:56:49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/>
    <p:restoredTop sz="84670" autoAdjust="0"/>
  </p:normalViewPr>
  <p:slideViewPr>
    <p:cSldViewPr snapToGrid="0" snapToObjects="1">
      <p:cViewPr varScale="1">
        <p:scale>
          <a:sx n="80" d="100"/>
          <a:sy n="80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97" d="100"/>
          <a:sy n="197" d="100"/>
        </p:scale>
        <p:origin x="237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hil, Jay (UT-ITC)" userId="S::j.h.gohil@utwente.nl::c398e2d2-386f-4543-8744-30349ae7242c" providerId="AD" clId="Web-{4956AEA7-5331-8B66-F66D-CF722A29763F}"/>
    <pc:docChg chg="addSld modSld">
      <pc:chgData name="Gohil, Jay (UT-ITC)" userId="S::j.h.gohil@utwente.nl::c398e2d2-386f-4543-8744-30349ae7242c" providerId="AD" clId="Web-{4956AEA7-5331-8B66-F66D-CF722A29763F}" dt="2025-03-13T08:58:09.892" v="1"/>
      <pc:docMkLst>
        <pc:docMk/>
      </pc:docMkLst>
      <pc:sldChg chg="delSp">
        <pc:chgData name="Gohil, Jay (UT-ITC)" userId="S::j.h.gohil@utwente.nl::c398e2d2-386f-4543-8744-30349ae7242c" providerId="AD" clId="Web-{4956AEA7-5331-8B66-F66D-CF722A29763F}" dt="2025-03-13T08:57:29.031" v="0"/>
        <pc:sldMkLst>
          <pc:docMk/>
          <pc:sldMk cId="3133803733" sldId="283"/>
        </pc:sldMkLst>
        <pc:spChg chg="del">
          <ac:chgData name="Gohil, Jay (UT-ITC)" userId="S::j.h.gohil@utwente.nl::c398e2d2-386f-4543-8744-30349ae7242c" providerId="AD" clId="Web-{4956AEA7-5331-8B66-F66D-CF722A29763F}" dt="2025-03-13T08:57:29.031" v="0"/>
          <ac:spMkLst>
            <pc:docMk/>
            <pc:sldMk cId="3133803733" sldId="283"/>
            <ac:spMk id="2" creationId="{F69F44FD-261E-3361-088A-1F3534F97BF7}"/>
          </ac:spMkLst>
        </pc:spChg>
      </pc:sldChg>
      <pc:sldChg chg="add">
        <pc:chgData name="Gohil, Jay (UT-ITC)" userId="S::j.h.gohil@utwente.nl::c398e2d2-386f-4543-8744-30349ae7242c" providerId="AD" clId="Web-{4956AEA7-5331-8B66-F66D-CF722A29763F}" dt="2025-03-13T08:58:09.892" v="1"/>
        <pc:sldMkLst>
          <pc:docMk/>
          <pc:sldMk cId="2538369482" sldId="284"/>
        </pc:sldMkLst>
      </pc:sldChg>
    </pc:docChg>
  </pc:docChgLst>
  <pc:docChgLst>
    <pc:chgData name="Gohil, Jay (UT-ITC)" userId="S::j.h.gohil@utwente.nl::c398e2d2-386f-4543-8744-30349ae7242c" providerId="AD" clId="Web-{90EC90B2-AF8C-B462-66E1-533EACA192AA}"/>
    <pc:docChg chg="addSld sldOrd">
      <pc:chgData name="Gohil, Jay (UT-ITC)" userId="S::j.h.gohil@utwente.nl::c398e2d2-386f-4543-8744-30349ae7242c" providerId="AD" clId="Web-{90EC90B2-AF8C-B462-66E1-533EACA192AA}" dt="2025-03-13T08:56:49.039" v="1"/>
      <pc:docMkLst>
        <pc:docMk/>
      </pc:docMkLst>
      <pc:sldChg chg="add ord replId">
        <pc:chgData name="Gohil, Jay (UT-ITC)" userId="S::j.h.gohil@utwente.nl::c398e2d2-386f-4543-8744-30349ae7242c" providerId="AD" clId="Web-{90EC90B2-AF8C-B462-66E1-533EACA192AA}" dt="2025-03-13T08:56:49.039" v="1"/>
        <pc:sldMkLst>
          <pc:docMk/>
          <pc:sldMk cId="3133803733" sldId="2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01BE56-1E91-6446-BB37-70A906C6EF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03CFE5-CFB5-AC4B-B88B-1D953B4D9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C1FF6-1F9C-A04D-BC2F-BA79939F8A67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05199-A0AF-4D47-A407-75BB264A3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E8BBE-35C2-F248-BE41-AC409C19DA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06A49-4FCA-314D-A6DA-EC7CC1C3A2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49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196D9-2286-0F4F-B943-33A3EEA2528D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4262-D47C-D444-8DFB-457E9BF504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9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Extent: </a:t>
            </a:r>
            <a:r>
              <a:rPr lang="en-US" sz="1200" b="0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Represents the overall geographic coverage of the spatial object. It could be line, point or polygon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Resolution: </a:t>
            </a:r>
            <a:r>
              <a:rPr lang="en-US" sz="1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Represents the area on the ground that each pixel of the raster covers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05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2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https://stacindex.org/catalogs/earth-search#/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21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4262-D47C-D444-8DFB-457E9BF504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7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2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A259F-F77C-CD45-ADDA-0D9422544E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34350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007E1-F11B-744B-B3D7-950234A31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1361757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FEDF2C-C0B6-1B4F-BB78-72D2EA1169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87802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</p:spTree>
    <p:extLst>
      <p:ext uri="{BB962C8B-B14F-4D97-AF65-F5344CB8AC3E}">
        <p14:creationId xmlns:p14="http://schemas.microsoft.com/office/powerpoint/2010/main" val="91318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903720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3576" y="6144654"/>
            <a:ext cx="441770" cy="441813"/>
          </a:xfrm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746069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6F986-96E2-164C-A4A4-BCDB45FCEB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41E5C2C-50FF-634E-807B-2A6B4C766B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C4FDA1-EAD9-0143-BBE7-C3C2B96C90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39A05-DD33-2447-9C8B-CCC34B471B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484739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B421DEC-2CA7-C94A-833C-25A48605A7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47639B-FEE4-434B-885D-AB2ED1BE4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591F65F-2F42-D743-9B78-58BBBB5979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F51AA-B0FC-624F-B2A3-94744116F5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2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+ logo own nam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381BDAF-9E21-554F-B1E0-988F5E0C4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3242" y="6109729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97D815-DD56-B94F-A323-DFB05DD20B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3242" y="6296025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D60B78A-3EB3-2E4C-A4F1-5262378EA0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3242" y="6482321"/>
            <a:ext cx="4433570" cy="186296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228600" marR="0" indent="-228600" algn="l" defTabSz="914256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1" i="0" cap="none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7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914255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371383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828510" indent="0">
              <a:lnSpc>
                <a:spcPct val="70000"/>
              </a:lnSpc>
              <a:buFontTx/>
              <a:buNone/>
              <a:defRPr sz="1000" b="1" i="0" cap="all" baseline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Edit faculty / department (max 3 lines)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49489D-A1EF-D245-8C9C-0E9C8A6AA0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253447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57979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B46EEF56-242D-4244-B1A5-94B892795E2B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829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53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591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807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67673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2068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99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4158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9911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11168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2746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014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8666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1812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4584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397702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426105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73992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639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6309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0021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2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17401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FA728384-E984-F446-A49C-FBBB97E0742D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3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5145157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44F889-6CB5-BD43-B19A-F35F37082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241850">
            <a:off x="5966239" y="-3055937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050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3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7374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4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93809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5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12371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 Table of Content 6 bullits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236369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2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8655607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284721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5920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6760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8506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3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10069919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572811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19771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2763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4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10069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7161825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4253729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34563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303D29-62BD-204C-BAE9-E5070427B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27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0C72770-CF9E-8642-9A68-8468A74A2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723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CE15E01-688D-C344-96E9-38ADA5495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3819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B2B92A9-333F-8345-87C6-70CB73503C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81915" y="4131956"/>
            <a:ext cx="2633869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5313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5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784749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5580971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331444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1047921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1011588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417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2B4077AA-9B89-8D49-BB52-D6A8A8BF27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069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BA8C9D0-9866-2A4D-B582-8866FAAE69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7224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90A9B50-313C-EB49-99DA-30462D0152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43749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4AC2890D-E347-0E4B-8ADB-E19014E24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2133" y="4131956"/>
            <a:ext cx="2065351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92895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 Table of Content 6 bullit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A632D-41F1-2042-A90E-90A4EDFBD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D99CCBF-9B94-4047-986E-62F7BAEBE9D6}"/>
              </a:ext>
            </a:extLst>
          </p:cNvPr>
          <p:cNvSpPr/>
          <p:nvPr userDrawn="1"/>
        </p:nvSpPr>
        <p:spPr>
          <a:xfrm>
            <a:off x="0" y="3385488"/>
            <a:ext cx="15321862" cy="15907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Oval 4">
            <a:hlinkClick r:id="" action="ppaction://noaction"/>
            <a:extLst>
              <a:ext uri="{FF2B5EF4-FFF2-40B4-BE49-F238E27FC236}">
                <a16:creationId xmlns:a16="http://schemas.microsoft.com/office/drawing/2014/main" id="{22DA57F3-3FF8-5D41-8089-32C4A3B696DA}"/>
              </a:ext>
            </a:extLst>
          </p:cNvPr>
          <p:cNvSpPr/>
          <p:nvPr userDrawn="1"/>
        </p:nvSpPr>
        <p:spPr>
          <a:xfrm>
            <a:off x="6676918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>
            <a:hlinkClick r:id="" action="ppaction://noaction"/>
            <a:extLst>
              <a:ext uri="{FF2B5EF4-FFF2-40B4-BE49-F238E27FC236}">
                <a16:creationId xmlns:a16="http://schemas.microsoft.com/office/drawing/2014/main" id="{554ECE54-3114-AE41-83B0-5F787856BDCC}"/>
              </a:ext>
            </a:extLst>
          </p:cNvPr>
          <p:cNvSpPr/>
          <p:nvPr userDrawn="1"/>
        </p:nvSpPr>
        <p:spPr>
          <a:xfrm>
            <a:off x="4654396" y="3016614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hlinkClick r:id="" action="ppaction://noaction"/>
            <a:extLst>
              <a:ext uri="{FF2B5EF4-FFF2-40B4-BE49-F238E27FC236}">
                <a16:creationId xmlns:a16="http://schemas.microsoft.com/office/drawing/2014/main" id="{86B8F00B-A812-B848-9724-568A85483C7D}"/>
              </a:ext>
            </a:extLst>
          </p:cNvPr>
          <p:cNvSpPr/>
          <p:nvPr userDrawn="1"/>
        </p:nvSpPr>
        <p:spPr>
          <a:xfrm>
            <a:off x="2625826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hlinkClick r:id="" action="ppaction://noaction"/>
            <a:extLst>
              <a:ext uri="{FF2B5EF4-FFF2-40B4-BE49-F238E27FC236}">
                <a16:creationId xmlns:a16="http://schemas.microsoft.com/office/drawing/2014/main" id="{710DA886-D501-1144-8A5F-F7ECF6C5268D}"/>
              </a:ext>
            </a:extLst>
          </p:cNvPr>
          <p:cNvSpPr/>
          <p:nvPr userDrawn="1"/>
        </p:nvSpPr>
        <p:spPr>
          <a:xfrm>
            <a:off x="603304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E4032B"/>
              </a:solidFill>
            </a:endParaRPr>
          </a:p>
        </p:txBody>
      </p:sp>
      <p:sp>
        <p:nvSpPr>
          <p:cNvPr id="16" name="Oval 15">
            <a:hlinkClick r:id="" action="ppaction://noaction"/>
            <a:extLst>
              <a:ext uri="{FF2B5EF4-FFF2-40B4-BE49-F238E27FC236}">
                <a16:creationId xmlns:a16="http://schemas.microsoft.com/office/drawing/2014/main" id="{B957F31A-9592-4941-B3BF-1293EC08CABD}"/>
              </a:ext>
            </a:extLst>
          </p:cNvPr>
          <p:cNvSpPr/>
          <p:nvPr userDrawn="1"/>
        </p:nvSpPr>
        <p:spPr>
          <a:xfrm>
            <a:off x="8699440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4D3332-E221-5640-B639-5CA2F5DABE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420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4" name="Oval 13">
            <a:hlinkClick r:id="" action="ppaction://noaction"/>
            <a:extLst>
              <a:ext uri="{FF2B5EF4-FFF2-40B4-BE49-F238E27FC236}">
                <a16:creationId xmlns:a16="http://schemas.microsoft.com/office/drawing/2014/main" id="{E6BB7989-39AC-0C43-BB4D-09FAF1297685}"/>
              </a:ext>
            </a:extLst>
          </p:cNvPr>
          <p:cNvSpPr/>
          <p:nvPr userDrawn="1"/>
        </p:nvSpPr>
        <p:spPr>
          <a:xfrm>
            <a:off x="10599123" y="3014553"/>
            <a:ext cx="857859" cy="857859"/>
          </a:xfrm>
          <a:prstGeom prst="ellipse">
            <a:avLst/>
          </a:prstGeom>
          <a:solidFill>
            <a:schemeClr val="tx1"/>
          </a:solidFill>
          <a:ln w="18732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97BF31B-D7C6-B743-BF68-F4BBC98567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4942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8836AF9-CFEE-C742-BF55-C0BD217398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87464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98F340F-1400-5A45-B7EE-3040B27477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986" y="4131956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55B3FEA-0AA9-F941-8341-1BCD515F8D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35339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D5FDF4-708D-BE46-89D7-E25A4AC9E8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57861" y="4153385"/>
            <a:ext cx="1779625" cy="1609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</p:spTree>
    <p:extLst>
      <p:ext uri="{BB962C8B-B14F-4D97-AF65-F5344CB8AC3E}">
        <p14:creationId xmlns:p14="http://schemas.microsoft.com/office/powerpoint/2010/main" val="42941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1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67926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B46EEF56-242D-4244-B1A5-94B892795E2B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rgbClr val="049DC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rgbClr val="079CC5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8" y="347663"/>
            <a:ext cx="7470914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3B795-1F91-E045-91A7-ABD6E806B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9729498">
            <a:off x="8433352" y="-2286867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6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7861099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445949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17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735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255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061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429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40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864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75471C-02C9-9145-8C0F-DCA7171A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1547" y="6356350"/>
            <a:ext cx="3361196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448D0C12-8DE7-6F48-AD95-D9425B479BDD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B692917-398F-D34C-A817-2150667F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961" y="6356350"/>
            <a:ext cx="7207551" cy="365125"/>
          </a:xfrm>
        </p:spPr>
        <p:txBody>
          <a:bodyPr/>
          <a:lstStyle>
            <a:lvl1pPr algn="l">
              <a:defRPr cap="all" baseline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EBF3654-DD81-DB45-9602-B09B3CF8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730" y="6356350"/>
            <a:ext cx="609600" cy="365125"/>
          </a:xfrm>
        </p:spPr>
        <p:txBody>
          <a:bodyPr/>
          <a:lstStyle>
            <a:lvl1pPr>
              <a:defRPr cap="all" baseline="0">
                <a:latin typeface="Arial" panose="020B0604020202020204" pitchFamily="34" charset="0"/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A016B96-8B58-2D47-BB97-1861188CC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7962" y="3956824"/>
            <a:ext cx="8042368" cy="656274"/>
          </a:xfrm>
          <a:prstGeom prst="rect">
            <a:avLst/>
          </a:prstGeom>
          <a:noFill/>
        </p:spPr>
        <p:txBody>
          <a:bodyPr/>
          <a:lstStyle>
            <a:lvl1pPr>
              <a:defRPr sz="32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27629C-F8CE-394C-AB77-2C70E7877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8262" y="4613098"/>
            <a:ext cx="8042067" cy="578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6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FCFFA0-98B2-F746-83EA-8DBDA6B7A7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1547" y="347663"/>
            <a:ext cx="7500731" cy="47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Faculty / department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E68D8-70A6-7246-8BE1-4483AA758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358674">
            <a:off x="7869330" y="-3081337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411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10515600" cy="3382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073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444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31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987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1071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854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8BF1-E298-7F76-F08F-D0B5D09C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1339D-7230-0146-DE1B-A7899240F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47672-4BAF-6713-98B7-3DE7575E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4F40-500F-3C4A-AAFC-D049364F755F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6AB86-2C16-1BA9-5D5D-FC69D6F0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8FECD-B54A-5CC6-8DC8-DA373A5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17DE9-5D3D-F942-8D9A-43C71E8370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56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9292844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rgbClr val="469BC0"/>
          </a:solidFill>
        </p:spPr>
        <p:txBody>
          <a:bodyPr/>
          <a:lstStyle>
            <a:lvl1pPr marL="0" indent="0">
              <a:buNone/>
              <a:defRPr baseline="0">
                <a:solidFill>
                  <a:srgbClr val="469BC0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8993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3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4B685-9FED-F545-8AA3-7D67B884E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88552" y="-2280479"/>
            <a:ext cx="7594600" cy="68072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383A45-364B-3D4B-BC6E-D71715104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3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6C62FF2-DD95-0046-8653-02DA4FCE9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3673151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221B83-6E39-8343-9F8C-A5E351B84E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588334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E26-58D4-2243-9FB9-B912F6F04B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82617E-4F15-A74B-A62E-57E0C8256C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5963" y="2882349"/>
            <a:ext cx="3001272" cy="4045502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Background fill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60A0F-7149-4B4A-85C8-4A16E2EEB3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8751" y="3039993"/>
            <a:ext cx="2749336" cy="1054929"/>
          </a:xfrm>
          <a:prstGeom prst="rect">
            <a:avLst/>
          </a:prstGeom>
        </p:spPr>
        <p:txBody>
          <a:bodyPr anchor="t"/>
          <a:lstStyle>
            <a:lvl1pPr algn="l">
              <a:defRPr sz="3200"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90788-FEE6-6646-8A23-1FF755FE71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8751" y="4217359"/>
            <a:ext cx="2749336" cy="2369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6886987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F23-5EA4-4041-99C8-3ECD4DD1F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77" y="365125"/>
            <a:ext cx="7901609" cy="1325563"/>
          </a:xfrm>
          <a:prstGeom prst="rect">
            <a:avLst/>
          </a:prstGeom>
        </p:spPr>
        <p:txBody>
          <a:bodyPr/>
          <a:lstStyle>
            <a:lvl1pPr algn="l"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FB694-4AA3-E942-83A3-36D1E517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6076" y="1825625"/>
            <a:ext cx="7901609" cy="399870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8B343-CAD8-014A-B0EF-EC1881EC8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5F4286-FA17-2C44-826D-6C9B300F2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7465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55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003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210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3D227-31C2-2142-8A6B-8F5EE0A4E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9583" y="1825625"/>
            <a:ext cx="5181600" cy="435133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21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D9DF8-7021-F24D-9D64-422EE6E8E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A6620-024F-F148-AF77-E48DFCE4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498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D2D2FD-0608-E14D-B364-7F67C30E7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4117" y="-220733"/>
            <a:ext cx="7594600" cy="680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911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90317-B8CE-0340-B898-AD01F005C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022122">
            <a:off x="-3659359" y="407505"/>
            <a:ext cx="500607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546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EA291-EEC5-0D4D-A057-88B2C7D185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73526" y="-249583"/>
            <a:ext cx="4191000" cy="650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25F95-2084-1749-8995-0F7ADA47D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236C3-F128-2047-A24D-4E92155B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5583" y="1825625"/>
            <a:ext cx="10515600" cy="410515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19C0FD-7D63-9F4C-BCA4-72FE8BDD1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913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2E9-259B-8441-8BD7-8BFE0D43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B20EC-E2BF-CB40-B5F7-AA23EAD9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156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97513-49B4-D146-8F59-D02C23C5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515600" cy="338297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933F20-462D-C047-B603-5E076E5B53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0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rgbClr val="469B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9757D-25E3-9D4C-89B0-ABC83FC5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06854">
            <a:off x="6788426" y="-2436193"/>
            <a:ext cx="4191000" cy="6502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A4DC8-F7CA-7246-896E-7B08EC237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7800AF2-C568-194D-A980-C7D93230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27155153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D731-8FA9-0E45-B31F-157BED3BC0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00882" y="1347304"/>
            <a:ext cx="75946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709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99673-6FF4-7541-A582-49C16510D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943939">
            <a:off x="-2927110" y="816278"/>
            <a:ext cx="50060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62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Elem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D8E99-BA8A-8C41-BF0E-FD50151A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94B0-2741-4345-B004-0B082D278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rgbClr val="469BC0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94676-B8AB-AB45-A75E-D070975EC5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642428">
            <a:off x="-1883465" y="1131956"/>
            <a:ext cx="4191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38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32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05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A9287-C063-A843-A31C-94B5922D9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6358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F4EA-DBE6-4700-9230-15CAD5047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619A6-C621-D9A7-406F-8C842BDBD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C2C4A-EF00-3CC4-9AD0-551AC8FD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BF98F-7481-6B9F-9442-F360CF7B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06659-EE79-B987-65F6-03C3278B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5869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7068-2ED1-A6FD-6880-4DEDF333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89907-BDCA-9E74-5FD4-88A85F6A0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806B8-4156-3489-14D7-5D9CF751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12BBD-E3A9-2F13-A35F-EA29B12A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DA860-62C0-41BF-CFF4-F371BEA8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83576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6A22-33E4-10B0-F98D-3FB7CECB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A2CB9-9A19-046E-2CBE-61CA4A54B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A57F8-9AB8-B38B-69AC-1AF3A87E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3CF1B-3028-6604-F775-128B22C3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8CE9F-4CA4-6454-A858-1654560D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75985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D587-8032-17BD-74F0-D40B6185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1DC40-D499-0851-9089-0512B0636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55498-6D7A-062B-B084-DE6B87E8E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587CB-04EF-A5CE-28D4-655CC8E79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5CC33-186C-C8CF-BB69-F90B2EA8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A112F-DF23-3ED1-953B-CEDC9117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14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401" y="3004504"/>
            <a:ext cx="845737" cy="721677"/>
          </a:xfrm>
        </p:spPr>
        <p:txBody>
          <a:bodyPr anchor="t"/>
          <a:lstStyle>
            <a:lvl1pPr marL="0" indent="0" algn="l">
              <a:buNone/>
              <a:defRPr sz="4400" b="1" i="0" cap="all" baseline="0">
                <a:solidFill>
                  <a:schemeClr val="accent6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457128" indent="0" algn="ctr">
              <a:buNone/>
              <a:defRPr sz="2000"/>
            </a:lvl2pPr>
            <a:lvl3pPr marL="914256" indent="0" algn="ctr">
              <a:buNone/>
              <a:defRPr sz="1800"/>
            </a:lvl3pPr>
            <a:lvl4pPr marL="1371383" indent="0" algn="ctr">
              <a:buNone/>
              <a:defRPr sz="1600"/>
            </a:lvl4pPr>
            <a:lvl5pPr marL="1828510" indent="0" algn="ctr">
              <a:buNone/>
              <a:defRPr sz="1600"/>
            </a:lvl5pPr>
            <a:lvl6pPr marL="2285638" indent="0" algn="ctr">
              <a:buNone/>
              <a:defRPr sz="1600"/>
            </a:lvl6pPr>
            <a:lvl7pPr marL="2742766" indent="0" algn="ctr">
              <a:buNone/>
              <a:defRPr sz="1600"/>
            </a:lvl7pPr>
            <a:lvl8pPr marL="3199893" indent="0" algn="ctr">
              <a:buNone/>
              <a:defRPr sz="1600"/>
            </a:lvl8pPr>
            <a:lvl9pPr marL="3657021" indent="0" algn="ctr">
              <a:buNone/>
              <a:defRPr sz="1600"/>
            </a:lvl9pPr>
          </a:lstStyle>
          <a:p>
            <a:r>
              <a:rPr lang="en-US" dirty="0"/>
              <a:t>00.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7A219-89BE-B349-BB47-80A70966D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445414">
            <a:off x="6621964" y="-2960252"/>
            <a:ext cx="5006078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17852-6F1A-6C4B-A499-EDB5C0FF5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6"/>
            </a:solidFill>
          </a:ln>
        </p:spPr>
        <p:txBody>
          <a:bodyPr/>
          <a:lstStyle/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9E2BDAD-F003-2C4A-B004-8649B1A3E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38" y="300450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Click to edit chapter</a:t>
            </a:r>
          </a:p>
        </p:txBody>
      </p:sp>
    </p:spTree>
    <p:extLst>
      <p:ext uri="{BB962C8B-B14F-4D97-AF65-F5344CB8AC3E}">
        <p14:creationId xmlns:p14="http://schemas.microsoft.com/office/powerpoint/2010/main" val="6477087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6429-8B44-B959-D946-A8B54805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34A5E-5774-B308-CD4C-D37E90FD1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163EB-67DF-1EED-7842-28C569A9A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10EDD7-0374-AD0B-9DC1-92CB5FB28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E2EBE-D5CA-9AA2-A71D-B239016F2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07037D-E97E-5B7F-E620-BFD7ECF2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F353F-219E-7021-B9E0-BAF119DD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54864-6102-8FB7-3258-5146281F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907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1B10-317B-EE61-EBF6-2A4B7347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DACD7F-E52B-E9DA-AC5D-076EBF39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AB983-6401-0B0D-5B69-2CE8B0AC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7483B-5519-3318-57A8-CF9963112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41734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C842D4-1EEB-7B1A-FE56-6B2EFAE8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FC274-594D-3D4B-41CE-2411CE0E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E3AA2-1C37-C900-E92C-C5090E7C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6109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92B1-CE96-799C-D9D5-9E9CD3F04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60C9D-B965-1111-1C59-97C921ACB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748B0-B5CB-9B8C-E2FB-21F02B1D0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F483A-15B9-0BDA-D22B-C3B4D97E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A8611-A4C1-F52D-5AFE-47249EA8E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BB2F5-CEDB-D8B0-CA70-792B906B6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6372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7087-5EF8-8F49-BCB4-5C4C0843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FF781A-99A6-C4F7-A0FD-BFED2680D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4C0EE-26C6-F040-0869-84079575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1C931-EFE2-BB24-CD7A-51C9DDAB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18088-08AF-927C-97F6-79A56484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3107E-3704-952F-AD9E-6846E928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7306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4CBF-27D1-57B2-9C54-750F0DA0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7EF95-A4CB-69E0-97B7-A040F8129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BCFD3-09CD-CD1F-697C-AB37FDE7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F83FB-D8AD-F73F-EA13-C2746C63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5064C-5447-379E-D709-BD2C07A7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3009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905A8-B3D9-C88A-4E4B-31AA8E49C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117A2-8045-B209-9BD4-40BA3D181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DB23A-3025-1BFC-53BC-6B1981DE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6CADD-5C05-7047-0B37-E2AB6886D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81532-467E-B332-E37B-4552AE8B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39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8E469526-6E45-7F42-9A5B-A968FB10F2EF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79D20-9926-6947-91A9-E826DAB4C488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10C1B-65DB-2343-8AA3-FE42BB8807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32205" y="1500167"/>
            <a:ext cx="5527589" cy="27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5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7" r:id="rId2"/>
    <p:sldLayoutId id="214748392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4030" r:id="rId9"/>
    <p:sldLayoutId id="2147484031" r:id="rId10"/>
    <p:sldLayoutId id="2147484032" r:id="rId11"/>
    <p:sldLayoutId id="2147484033" r:id="rId12"/>
    <p:sldLayoutId id="2147483976" r:id="rId13"/>
    <p:sldLayoutId id="2147483978" r:id="rId14"/>
    <p:sldLayoutId id="2147483977" r:id="rId15"/>
    <p:sldLayoutId id="2147483979" r:id="rId16"/>
    <p:sldLayoutId id="2147483994" r:id="rId17"/>
    <p:sldLayoutId id="2147483995" r:id="rId18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D29B7-ED1D-7326-88A6-5753F4C43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2704B-AFC8-5A0D-E91B-69E95F77D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ACE82-4490-5E00-E348-24EC85B2B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4E179-0D30-4DDD-9B84-A6819AA9866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DC14-7EFA-02CA-3CBC-C1E6A5475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BB73-9517-C9A4-A295-D5E2C907C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B36D2-2B8F-4BE9-9DC1-807C7CBBB88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95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8661" y="6356350"/>
            <a:ext cx="23655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E469526-6E45-7F42-9A5B-A968FB10F2EF}" type="datetime3">
              <a:rPr lang="en-US" smtClean="0"/>
              <a:pPr/>
              <a:t>13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5409" y="6356350"/>
            <a:ext cx="63709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2130" y="6356350"/>
            <a:ext cx="844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59D79D20-9926-6947-91A9-E826DAB4C48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10C1B-65DB-2343-8AA3-FE42BB8807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32205" y="1500167"/>
            <a:ext cx="5527589" cy="275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1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1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A83C4E7C-85E8-C546-AFA4-9DEF64C25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38910-B416-8247-A854-5A62E31E7A7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5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7" y="-3948719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1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38472" y="-3939482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357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84555" y="5951413"/>
            <a:ext cx="1660433" cy="8282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C1AB5-3A56-FC40-9039-7F559F192A9B}"/>
              </a:ext>
            </a:extLst>
          </p:cNvPr>
          <p:cNvCxnSpPr>
            <a:cxnSpLocks/>
          </p:cNvCxnSpPr>
          <p:nvPr userDrawn="1"/>
        </p:nvCxnSpPr>
        <p:spPr>
          <a:xfrm>
            <a:off x="2544988" y="6144654"/>
            <a:ext cx="0" cy="4418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93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</p:spTree>
    <p:extLst>
      <p:ext uri="{BB962C8B-B14F-4D97-AF65-F5344CB8AC3E}">
        <p14:creationId xmlns:p14="http://schemas.microsoft.com/office/powerpoint/2010/main" val="214423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6" r:id="rId2"/>
    <p:sldLayoutId id="2147483941" r:id="rId3"/>
    <p:sldLayoutId id="2147483998" r:id="rId4"/>
    <p:sldLayoutId id="2147483999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00" r:id="rId11"/>
    <p:sldLayoutId id="2147484001" r:id="rId12"/>
    <p:sldLayoutId id="2147483943" r:id="rId13"/>
    <p:sldLayoutId id="2147484003" r:id="rId14"/>
    <p:sldLayoutId id="2147484004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864B0387-07BA-AE4A-8C6A-E5CED0A114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82642">
            <a:off x="2747706" y="-3531276"/>
            <a:ext cx="7106696" cy="136514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A558B-91BD-CD4E-869E-A90063D9ED3B}"/>
              </a:ext>
            </a:extLst>
          </p:cNvPr>
          <p:cNvSpPr txBox="1"/>
          <p:nvPr userDrawn="1"/>
        </p:nvSpPr>
        <p:spPr>
          <a:xfrm>
            <a:off x="674915" y="508706"/>
            <a:ext cx="10613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Narrow" panose="020B0606020202030204" pitchFamily="34" charset="0"/>
              </a:rPr>
              <a:t>IN THIS PRESENTATION: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F6086C-BC35-BD4D-81A5-01F0120211CF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322845" y="5951413"/>
            <a:ext cx="1660433" cy="8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5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  <p:sldLayoutId id="2147484023" r:id="rId13"/>
    <p:sldLayoutId id="2147484024" r:id="rId14"/>
    <p:sldLayoutId id="214748402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FFAF79-DC41-6244-8128-3621AE60A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1866" y="6144654"/>
            <a:ext cx="441770" cy="441813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 b="1" i="0" cap="all" baseline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6586D83B-F5E2-6149-B7DD-0F6F1BA7590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8C51-B448-EE4F-92CF-32A58A7A220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0322845" y="5951413"/>
            <a:ext cx="1660433" cy="8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62" r:id="rId2"/>
    <p:sldLayoutId id="2147483961" r:id="rId3"/>
    <p:sldLayoutId id="2147483951" r:id="rId4"/>
    <p:sldLayoutId id="2147483953" r:id="rId5"/>
    <p:sldLayoutId id="2147483963" r:id="rId6"/>
    <p:sldLayoutId id="2147483964" r:id="rId7"/>
    <p:sldLayoutId id="2147483954" r:id="rId8"/>
    <p:sldLayoutId id="2147484026" r:id="rId9"/>
    <p:sldLayoutId id="2147484027" r:id="rId10"/>
    <p:sldLayoutId id="2147484028" r:id="rId11"/>
    <p:sldLayoutId id="2147484029" r:id="rId12"/>
    <p:sldLayoutId id="2147483955" r:id="rId13"/>
    <p:sldLayoutId id="2147483966" r:id="rId14"/>
    <p:sldLayoutId id="2147483965" r:id="rId15"/>
    <p:sldLayoutId id="2147483956" r:id="rId16"/>
    <p:sldLayoutId id="2147483992" r:id="rId17"/>
    <p:sldLayoutId id="2147483993" r:id="rId18"/>
    <p:sldLayoutId id="2147484034" r:id="rId19"/>
  </p:sldLayoutIdLst>
  <p:hf hdr="0" ftr="0" dt="0"/>
  <p:txStyles>
    <p:titleStyle>
      <a:lvl1pPr algn="l" defTabSz="91425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4" indent="-228564" algn="l" defTabSz="91425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1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91425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-search.aws.element84.com/v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0808E3-607C-52E4-8D7C-0BCC2FA54D90}"/>
              </a:ext>
            </a:extLst>
          </p:cNvPr>
          <p:cNvSpPr/>
          <p:nvPr/>
        </p:nvSpPr>
        <p:spPr>
          <a:xfrm>
            <a:off x="1341727" y="0"/>
            <a:ext cx="10850272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409C9-ADB1-D743-867F-EA9AB2683317}"/>
              </a:ext>
            </a:extLst>
          </p:cNvPr>
          <p:cNvSpPr txBox="1"/>
          <p:nvPr/>
        </p:nvSpPr>
        <p:spPr>
          <a:xfrm>
            <a:off x="1533926" y="4927135"/>
            <a:ext cx="6930343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12-13 March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 Building, Room 2301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62F4B-C7D5-08BF-998F-9834B0E8B743}"/>
              </a:ext>
            </a:extLst>
          </p:cNvPr>
          <p:cNvSpPr txBox="1"/>
          <p:nvPr/>
        </p:nvSpPr>
        <p:spPr>
          <a:xfrm>
            <a:off x="1553275" y="399686"/>
            <a:ext cx="3887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Workshop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6BB6B4-D5C3-53EC-F72F-FEDA1061D942}"/>
              </a:ext>
            </a:extLst>
          </p:cNvPr>
          <p:cNvSpPr txBox="1"/>
          <p:nvPr/>
        </p:nvSpPr>
        <p:spPr>
          <a:xfrm>
            <a:off x="1525834" y="1293767"/>
            <a:ext cx="102316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Geospatial Raster and Vector Data with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9296F-4084-3EFC-2826-02C919B51ABE}"/>
              </a:ext>
            </a:extLst>
          </p:cNvPr>
          <p:cNvSpPr txBox="1"/>
          <p:nvPr/>
        </p:nvSpPr>
        <p:spPr>
          <a:xfrm>
            <a:off x="1553275" y="2792355"/>
            <a:ext cx="709711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us to learn how to use modern tools from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ecosystem to perform geospatial data analysis tasks: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pystac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for EO data query and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rioxarray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for raster data processing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geopandas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for vector data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dask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for distributed EO data processing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5AB5C5F-D398-6A2A-4A52-4662BE0EC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26"/>
            <a:ext cx="1400806" cy="14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7B3DE6-3964-5E0D-BCEA-349DA7FB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Store and manipulate crs info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2CF69C-0A86-45C2-88A6-F902A079B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E8E5D-4DA8-9029-A29C-D6AD30F3A240}"/>
              </a:ext>
            </a:extLst>
          </p:cNvPr>
          <p:cNvSpPr txBox="1"/>
          <p:nvPr/>
        </p:nvSpPr>
        <p:spPr>
          <a:xfrm>
            <a:off x="1836548" y="1690688"/>
            <a:ext cx="84103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Systems for describing and sharing CRS info includes: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EPSG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Well-Known Text (WKT)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2800" dirty="0"/>
              <a:t>Transforming data from one CRS to another can be achieved using various tools including GDAL.</a:t>
            </a:r>
          </a:p>
        </p:txBody>
      </p:sp>
    </p:spTree>
    <p:extLst>
      <p:ext uri="{BB962C8B-B14F-4D97-AF65-F5344CB8AC3E}">
        <p14:creationId xmlns:p14="http://schemas.microsoft.com/office/powerpoint/2010/main" val="51410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CA39F-6C4F-4C58-8252-3870515EA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702010"/>
            <a:ext cx="10515600" cy="1325563"/>
          </a:xfrm>
        </p:spPr>
        <p:txBody>
          <a:bodyPr/>
          <a:lstStyle/>
          <a:p>
            <a:r>
              <a:rPr lang="nl-NL" dirty="0"/>
              <a:t>Satellite imagery access - stac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AA40A0-DCE7-4DD0-AA63-597EFAB1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8DE05-E84B-0EED-F629-B8054C8E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5" y="1703066"/>
            <a:ext cx="8915858" cy="4883401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517DB4-5670-4E9D-909C-A5D8C75F2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88997" y="2288486"/>
            <a:ext cx="4806671" cy="114051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Searching: </a:t>
            </a:r>
            <a:r>
              <a:rPr lang="en-GB" b="1" i="1" dirty="0"/>
              <a:t>pystac-client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Manage catalog: </a:t>
            </a:r>
            <a:r>
              <a:rPr lang="en-GB" b="1" i="1" dirty="0"/>
              <a:t>pystac</a:t>
            </a:r>
            <a:endParaRPr lang="nl-NL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0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CA39F-6C4F-4C58-8252-3870515EA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702010"/>
            <a:ext cx="10515600" cy="1325563"/>
          </a:xfrm>
        </p:spPr>
        <p:txBody>
          <a:bodyPr/>
          <a:lstStyle/>
          <a:p>
            <a:r>
              <a:rPr lang="nl-NL" dirty="0"/>
              <a:t>Raster data processing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7AA40A0-DCE7-4DD0-AA63-597EFAB14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E433B-DC6B-9424-9DD1-A6BD75AE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7" y="1909792"/>
            <a:ext cx="9308177" cy="4614570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517DB4-5670-4E9D-909C-A5D8C75F2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6936" y="1689811"/>
            <a:ext cx="4171001" cy="177184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 Data loading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 Raster calculation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 Visualization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16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1486A-0712-6AC6-11AA-801A5C4C48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617B307-B84D-938E-99D7-E0357CAD63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79866"/>
            <a:ext cx="11996658" cy="576775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Lab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F4BBC-3E62-F678-5A9A-B7C43D055F83}"/>
              </a:ext>
            </a:extLst>
          </p:cNvPr>
          <p:cNvSpPr txBox="1"/>
          <p:nvPr/>
        </p:nvSpPr>
        <p:spPr>
          <a:xfrm>
            <a:off x="377960" y="1720840"/>
            <a:ext cx="6495538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0" i="0" dirty="0">
              <a:solidFill>
                <a:srgbClr val="0C0D0E"/>
              </a:solidFill>
              <a:effectLst/>
              <a:latin typeface="ui-monospac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C0D0E"/>
                </a:solidFill>
                <a:effectLst/>
                <a:latin typeface="ui-monospace"/>
              </a:rPr>
              <a:t>Open Anaconda prompt and run:</a:t>
            </a:r>
          </a:p>
          <a:p>
            <a:r>
              <a:rPr lang="en-GB" i="1" dirty="0">
                <a:solidFill>
                  <a:srgbClr val="0C0D0E"/>
                </a:solidFill>
                <a:latin typeface="ui-monospace"/>
              </a:rPr>
              <a:t>       </a:t>
            </a:r>
            <a:r>
              <a:rPr lang="en-GB" b="0" i="1" dirty="0" err="1">
                <a:solidFill>
                  <a:srgbClr val="0C0D0E"/>
                </a:solidFill>
                <a:effectLst/>
                <a:latin typeface="ui-monospace"/>
              </a:rPr>
              <a:t>jupyter</a:t>
            </a:r>
            <a:r>
              <a:rPr lang="en-GB" b="0" i="1" dirty="0">
                <a:solidFill>
                  <a:srgbClr val="0C0D0E"/>
                </a:solidFill>
                <a:effectLst/>
                <a:latin typeface="ui-monospace"/>
              </a:rPr>
              <a:t> notebook --generate-config</a:t>
            </a:r>
          </a:p>
          <a:p>
            <a:endParaRPr lang="en-GB" dirty="0">
              <a:solidFill>
                <a:srgbClr val="0C0D0E"/>
              </a:solidFill>
              <a:latin typeface="ui-monospac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C0D0E"/>
                </a:solidFill>
                <a:latin typeface="ui-monospace"/>
              </a:rPr>
              <a:t>This writes a file to:</a:t>
            </a:r>
          </a:p>
          <a:p>
            <a:r>
              <a:rPr lang="en-US" i="1" dirty="0">
                <a:solidFill>
                  <a:srgbClr val="0C0D0E"/>
                </a:solidFill>
                <a:latin typeface="ui-monospace"/>
              </a:rPr>
              <a:t>      C:\Users\USERNAME\.jupyter\jupyter_lab_config.py</a:t>
            </a:r>
          </a:p>
          <a:p>
            <a:endParaRPr lang="en-GB" dirty="0">
              <a:solidFill>
                <a:srgbClr val="0C0D0E"/>
              </a:solidFill>
              <a:latin typeface="ui-monospac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C0D0E"/>
                </a:solidFill>
                <a:latin typeface="ui-monospace"/>
              </a:rPr>
              <a:t>Open the file and s</a:t>
            </a:r>
            <a:r>
              <a:rPr lang="en-US" dirty="0" err="1">
                <a:solidFill>
                  <a:srgbClr val="0C0D0E"/>
                </a:solidFill>
                <a:latin typeface="ui-monospace"/>
              </a:rPr>
              <a:t>earch</a:t>
            </a:r>
            <a:r>
              <a:rPr lang="en-US" dirty="0">
                <a:solidFill>
                  <a:srgbClr val="0C0D0E"/>
                </a:solidFill>
                <a:latin typeface="ui-monospace"/>
              </a:rPr>
              <a:t> for the following: </a:t>
            </a:r>
          </a:p>
          <a:p>
            <a:r>
              <a:rPr lang="en-US" i="1" dirty="0">
                <a:solidFill>
                  <a:srgbClr val="0C0D0E"/>
                </a:solidFill>
                <a:latin typeface="ui-monospace"/>
              </a:rPr>
              <a:t>      #c.ServerApp.notebook_dir = ‘’</a:t>
            </a:r>
          </a:p>
          <a:p>
            <a:endParaRPr lang="en-GB" i="1" dirty="0">
              <a:solidFill>
                <a:srgbClr val="0C0D0E"/>
              </a:solidFill>
              <a:latin typeface="ui-monospac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C0D0E"/>
                </a:solidFill>
                <a:latin typeface="ui-monospace"/>
              </a:rPr>
              <a:t>Uncomment and specify your working directory:</a:t>
            </a:r>
          </a:p>
          <a:p>
            <a:r>
              <a:rPr lang="en-US" i="1" dirty="0">
                <a:solidFill>
                  <a:srgbClr val="0C0D0E"/>
                </a:solidFill>
                <a:effectLst/>
                <a:latin typeface="ui-monospace"/>
              </a:rPr>
              <a:t>      </a:t>
            </a:r>
            <a:r>
              <a:rPr lang="en-US" i="1" dirty="0" err="1">
                <a:solidFill>
                  <a:srgbClr val="0C0D0E"/>
                </a:solidFill>
                <a:effectLst/>
                <a:latin typeface="ui-monospace"/>
              </a:rPr>
              <a:t>c.</a:t>
            </a:r>
            <a:r>
              <a:rPr lang="en-US" i="1" dirty="0" err="1">
                <a:solidFill>
                  <a:srgbClr val="0C0D0E"/>
                </a:solidFill>
                <a:latin typeface="ui-monospace"/>
              </a:rPr>
              <a:t>Server</a:t>
            </a:r>
            <a:r>
              <a:rPr lang="en-US" i="1" dirty="0" err="1">
                <a:solidFill>
                  <a:srgbClr val="0C0D0E"/>
                </a:solidFill>
                <a:effectLst/>
                <a:latin typeface="ui-monospace"/>
              </a:rPr>
              <a:t>App.notebook_dir</a:t>
            </a:r>
            <a:r>
              <a:rPr lang="en-US" i="1" dirty="0">
                <a:solidFill>
                  <a:srgbClr val="0C0D0E"/>
                </a:solidFill>
                <a:effectLst/>
                <a:latin typeface="ui-monospace"/>
              </a:rPr>
              <a:t> = '/the/path/to/</a:t>
            </a:r>
            <a:r>
              <a:rPr lang="en-US" i="1" dirty="0" err="1">
                <a:solidFill>
                  <a:srgbClr val="0C0D0E"/>
                </a:solidFill>
                <a:effectLst/>
                <a:latin typeface="ui-monospace"/>
              </a:rPr>
              <a:t>working_dir</a:t>
            </a:r>
            <a:r>
              <a:rPr lang="en-US" i="1" dirty="0">
                <a:solidFill>
                  <a:srgbClr val="0C0D0E"/>
                </a:solidFill>
                <a:effectLst/>
                <a:latin typeface="ui-monospace"/>
              </a:rPr>
              <a:t>/'</a:t>
            </a:r>
            <a:endParaRPr lang="en-GB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40190-D3EF-B42F-EAD2-E54D3AC6FDD6}"/>
              </a:ext>
            </a:extLst>
          </p:cNvPr>
          <p:cNvSpPr txBox="1"/>
          <p:nvPr/>
        </p:nvSpPr>
        <p:spPr>
          <a:xfrm>
            <a:off x="339214" y="1297748"/>
            <a:ext cx="657303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chemeClr val="bg1"/>
                </a:solidFill>
                <a:effectLst/>
                <a:latin typeface="ui-monospace"/>
              </a:rPr>
              <a:t>Configure </a:t>
            </a:r>
            <a:r>
              <a:rPr lang="en-GB" sz="2000" dirty="0" err="1">
                <a:solidFill>
                  <a:schemeClr val="bg1"/>
                </a:solidFill>
                <a:latin typeface="ui-monospace"/>
              </a:rPr>
              <a:t>J</a:t>
            </a:r>
            <a:r>
              <a:rPr lang="en-GB" sz="2000" b="0" i="0" dirty="0" err="1">
                <a:solidFill>
                  <a:schemeClr val="bg1"/>
                </a:solidFill>
                <a:effectLst/>
                <a:latin typeface="ui-monospace"/>
              </a:rPr>
              <a:t>upyter</a:t>
            </a:r>
            <a:r>
              <a:rPr lang="en-GB" sz="2000" b="0" i="0" dirty="0">
                <a:solidFill>
                  <a:schemeClr val="bg1"/>
                </a:solidFill>
                <a:effectLst/>
                <a:latin typeface="ui-monospace"/>
              </a:rPr>
              <a:t> lab start-up directory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7AFE0-09F4-F69D-95A7-E96786C750DF}"/>
              </a:ext>
            </a:extLst>
          </p:cNvPr>
          <p:cNvSpPr txBox="1"/>
          <p:nvPr/>
        </p:nvSpPr>
        <p:spPr>
          <a:xfrm>
            <a:off x="7026442" y="1720840"/>
            <a:ext cx="4970216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C0D0E"/>
                </a:solidFill>
                <a:effectLst/>
                <a:latin typeface="ui-monospace"/>
              </a:rPr>
              <a:t>Shift + Enter </a:t>
            </a:r>
            <a:r>
              <a:rPr lang="en-US" b="0" i="0" dirty="0">
                <a:solidFill>
                  <a:srgbClr val="0C0D0E"/>
                </a:solidFill>
                <a:effectLst/>
                <a:latin typeface="ui-monospace"/>
              </a:rPr>
              <a:t>: run the current cell, select below</a:t>
            </a: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ui-monospace"/>
              </a:rPr>
              <a:t>Ctrl + Enter </a:t>
            </a:r>
            <a:r>
              <a:rPr lang="en-US" b="0" i="0" dirty="0">
                <a:solidFill>
                  <a:srgbClr val="0C0D0E"/>
                </a:solidFill>
                <a:effectLst/>
                <a:latin typeface="ui-monospace"/>
              </a:rPr>
              <a:t>: run selected cells</a:t>
            </a: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ui-monospace"/>
              </a:rPr>
              <a:t>Alt + Enter </a:t>
            </a:r>
            <a:r>
              <a:rPr lang="en-US" b="0" i="0" dirty="0">
                <a:solidFill>
                  <a:srgbClr val="0C0D0E"/>
                </a:solidFill>
                <a:effectLst/>
                <a:latin typeface="ui-monospace"/>
              </a:rPr>
              <a:t>: run the current cell, insert below</a:t>
            </a:r>
          </a:p>
          <a:p>
            <a:r>
              <a:rPr lang="en-US" b="1" i="0" dirty="0">
                <a:solidFill>
                  <a:srgbClr val="0C0D0E"/>
                </a:solidFill>
                <a:effectLst/>
                <a:latin typeface="ui-monospace"/>
              </a:rPr>
              <a:t>Ctrl + S </a:t>
            </a:r>
            <a:r>
              <a:rPr lang="en-US" b="0" i="0" dirty="0">
                <a:solidFill>
                  <a:srgbClr val="0C0D0E"/>
                </a:solidFill>
                <a:effectLst/>
                <a:latin typeface="ui-monospace"/>
              </a:rPr>
              <a:t>: save and checkpoint</a:t>
            </a:r>
          </a:p>
          <a:p>
            <a:r>
              <a:rPr lang="en-US" b="1" dirty="0">
                <a:solidFill>
                  <a:srgbClr val="0C0D0E"/>
                </a:solidFill>
                <a:latin typeface="ui-monospace"/>
              </a:rPr>
              <a:t>A</a:t>
            </a:r>
            <a:r>
              <a:rPr lang="en-US" dirty="0">
                <a:solidFill>
                  <a:srgbClr val="0C0D0E"/>
                </a:solidFill>
                <a:latin typeface="ui-monospace"/>
              </a:rPr>
              <a:t> : insert cell above</a:t>
            </a:r>
          </a:p>
          <a:p>
            <a:r>
              <a:rPr lang="en-US" b="1" dirty="0">
                <a:solidFill>
                  <a:srgbClr val="0C0D0E"/>
                </a:solidFill>
                <a:latin typeface="ui-monospace"/>
              </a:rPr>
              <a:t>B</a:t>
            </a:r>
            <a:r>
              <a:rPr lang="en-US" dirty="0">
                <a:solidFill>
                  <a:srgbClr val="0C0D0E"/>
                </a:solidFill>
                <a:latin typeface="ui-monospace"/>
              </a:rPr>
              <a:t> : insert cell below</a:t>
            </a:r>
          </a:p>
          <a:p>
            <a:r>
              <a:rPr lang="en-US" dirty="0">
                <a:solidFill>
                  <a:srgbClr val="0C0D0E"/>
                </a:solidFill>
                <a:latin typeface="ui-monospace"/>
              </a:rPr>
              <a:t>T</a:t>
            </a:r>
            <a:r>
              <a:rPr lang="en-US" b="1" dirty="0">
                <a:solidFill>
                  <a:srgbClr val="0C0D0E"/>
                </a:solidFill>
                <a:latin typeface="ui-monospace"/>
              </a:rPr>
              <a:t>ab </a:t>
            </a:r>
            <a:r>
              <a:rPr lang="en-US" dirty="0">
                <a:solidFill>
                  <a:srgbClr val="0C0D0E"/>
                </a:solidFill>
                <a:latin typeface="ui-monospace"/>
              </a:rPr>
              <a:t>: autocomplete</a:t>
            </a:r>
          </a:p>
          <a:p>
            <a:r>
              <a:rPr lang="en-US" b="1" dirty="0">
                <a:solidFill>
                  <a:srgbClr val="0C0D0E"/>
                </a:solidFill>
                <a:latin typeface="ui-monospace"/>
              </a:rPr>
              <a:t>Shift + Tab </a:t>
            </a:r>
            <a:r>
              <a:rPr lang="en-US" dirty="0">
                <a:solidFill>
                  <a:srgbClr val="0C0D0E"/>
                </a:solidFill>
                <a:latin typeface="ui-monospace"/>
              </a:rPr>
              <a:t>: view documentation or docstring</a:t>
            </a:r>
          </a:p>
          <a:p>
            <a:endParaRPr lang="en-US" b="0" i="0" dirty="0">
              <a:solidFill>
                <a:srgbClr val="0C0D0E"/>
              </a:solidFill>
              <a:effectLst/>
              <a:latin typeface="ui-monospace"/>
            </a:endParaRP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ui-monospace"/>
              </a:rPr>
              <a:t>More…. </a:t>
            </a:r>
          </a:p>
          <a:p>
            <a:r>
              <a:rPr lang="en-US" b="0" i="0" dirty="0">
                <a:solidFill>
                  <a:srgbClr val="0C0D0E"/>
                </a:solidFill>
                <a:effectLst/>
                <a:latin typeface="ui-monospace"/>
              </a:rPr>
              <a:t>Click on </a:t>
            </a:r>
            <a:r>
              <a:rPr lang="en-US" b="0" i="1" dirty="0">
                <a:solidFill>
                  <a:srgbClr val="0C0D0E"/>
                </a:solidFill>
                <a:effectLst/>
                <a:latin typeface="ui-monospace"/>
              </a:rPr>
              <a:t>Help</a:t>
            </a:r>
            <a:r>
              <a:rPr lang="en-US" b="0" i="0" dirty="0">
                <a:solidFill>
                  <a:srgbClr val="0C0D0E"/>
                </a:solidFill>
                <a:effectLst/>
                <a:latin typeface="ui-monospace"/>
              </a:rPr>
              <a:t> </a:t>
            </a:r>
            <a:r>
              <a:rPr lang="en-US" b="0" i="1" dirty="0">
                <a:solidFill>
                  <a:srgbClr val="0C0D0E"/>
                </a:solidFill>
                <a:effectLst/>
                <a:latin typeface="ui-monospace"/>
                <a:sym typeface="Wingdings" panose="05000000000000000000" pitchFamily="2" charset="2"/>
              </a:rPr>
              <a:t> Show Keyboard Shortcuts</a:t>
            </a:r>
            <a:endParaRPr lang="en-GB" b="0" i="1" dirty="0">
              <a:solidFill>
                <a:srgbClr val="0C0D0E"/>
              </a:solidFill>
              <a:effectLst/>
              <a:latin typeface="ui-monospac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FC2994-3480-B2E6-59EB-E6F5BFED2644}"/>
              </a:ext>
            </a:extLst>
          </p:cNvPr>
          <p:cNvSpPr txBox="1"/>
          <p:nvPr/>
        </p:nvSpPr>
        <p:spPr>
          <a:xfrm>
            <a:off x="6998941" y="1297748"/>
            <a:ext cx="5025217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chemeClr val="bg1"/>
                </a:solidFill>
                <a:effectLst/>
                <a:latin typeface="ui-monospace"/>
              </a:rPr>
              <a:t>Basic Shortcuts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29661-5BA4-8ADB-0FFC-A3F47BFE82D3}"/>
              </a:ext>
            </a:extLst>
          </p:cNvPr>
          <p:cNvSpPr txBox="1"/>
          <p:nvPr/>
        </p:nvSpPr>
        <p:spPr>
          <a:xfrm>
            <a:off x="377960" y="5200806"/>
            <a:ext cx="649553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0" i="0" dirty="0">
              <a:solidFill>
                <a:srgbClr val="0C0D0E"/>
              </a:solidFill>
              <a:effectLst/>
              <a:latin typeface="ui-monospac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0" i="0" dirty="0">
                <a:solidFill>
                  <a:srgbClr val="0C0D0E"/>
                </a:solidFill>
                <a:effectLst/>
                <a:latin typeface="ui-monospace"/>
              </a:rPr>
              <a:t>Open Anaconda prompt and run:</a:t>
            </a:r>
          </a:p>
          <a:p>
            <a:r>
              <a:rPr lang="en-GB" i="1" dirty="0">
                <a:solidFill>
                  <a:srgbClr val="0C0D0E"/>
                </a:solidFill>
                <a:latin typeface="ui-monospace"/>
              </a:rPr>
              <a:t>       </a:t>
            </a:r>
            <a:r>
              <a:rPr lang="en-GB" b="0" i="1" dirty="0" err="1">
                <a:solidFill>
                  <a:srgbClr val="0C0D0E"/>
                </a:solidFill>
                <a:effectLst/>
                <a:latin typeface="ui-monospace"/>
              </a:rPr>
              <a:t>jupyter</a:t>
            </a:r>
            <a:r>
              <a:rPr lang="en-GB" b="0" i="1" dirty="0">
                <a:solidFill>
                  <a:srgbClr val="0C0D0E"/>
                </a:solidFill>
                <a:effectLst/>
                <a:latin typeface="ui-monospace"/>
              </a:rPr>
              <a:t> notebook --notebook-</a:t>
            </a:r>
            <a:r>
              <a:rPr lang="en-GB" b="0" i="1" dirty="0" err="1">
                <a:solidFill>
                  <a:srgbClr val="0C0D0E"/>
                </a:solidFill>
                <a:effectLst/>
                <a:latin typeface="ui-monospace"/>
              </a:rPr>
              <a:t>dir</a:t>
            </a:r>
            <a:r>
              <a:rPr lang="en-GB" b="0" i="1" dirty="0">
                <a:solidFill>
                  <a:srgbClr val="0C0D0E"/>
                </a:solidFill>
                <a:effectLst/>
                <a:latin typeface="ui-monospace"/>
              </a:rPr>
              <a:t>=</a:t>
            </a:r>
            <a:r>
              <a:rPr lang="en-US" i="1" dirty="0">
                <a:solidFill>
                  <a:srgbClr val="0C0D0E"/>
                </a:solidFill>
                <a:effectLst/>
                <a:latin typeface="ui-monospace"/>
              </a:rPr>
              <a:t> '/the/path/to/</a:t>
            </a:r>
            <a:r>
              <a:rPr lang="en-US" i="1" dirty="0" err="1">
                <a:solidFill>
                  <a:srgbClr val="0C0D0E"/>
                </a:solidFill>
                <a:effectLst/>
                <a:latin typeface="ui-monospace"/>
              </a:rPr>
              <a:t>working_dir</a:t>
            </a:r>
            <a:r>
              <a:rPr lang="en-US" i="1" dirty="0">
                <a:solidFill>
                  <a:srgbClr val="0C0D0E"/>
                </a:solidFill>
                <a:effectLst/>
                <a:latin typeface="ui-monospace"/>
              </a:rPr>
              <a:t>/’</a:t>
            </a:r>
          </a:p>
          <a:p>
            <a:r>
              <a:rPr lang="en-GB" b="0" i="1" dirty="0">
                <a:solidFill>
                  <a:srgbClr val="0C0D0E"/>
                </a:solidFill>
                <a:effectLst/>
                <a:latin typeface="ui-monospace"/>
              </a:rPr>
              <a:t>       </a:t>
            </a:r>
            <a:r>
              <a:rPr lang="en-GB" b="0" i="1" dirty="0" err="1">
                <a:solidFill>
                  <a:srgbClr val="0C0D0E"/>
                </a:solidFill>
                <a:effectLst/>
                <a:latin typeface="ui-monospace"/>
              </a:rPr>
              <a:t>jupyter</a:t>
            </a:r>
            <a:r>
              <a:rPr lang="en-GB" b="0" i="1" dirty="0">
                <a:solidFill>
                  <a:srgbClr val="0C0D0E"/>
                </a:solidFill>
                <a:effectLst/>
                <a:latin typeface="ui-monospace"/>
              </a:rPr>
              <a:t> lab --notebook-</a:t>
            </a:r>
            <a:r>
              <a:rPr lang="en-GB" b="0" i="1" dirty="0" err="1">
                <a:solidFill>
                  <a:srgbClr val="0C0D0E"/>
                </a:solidFill>
                <a:effectLst/>
                <a:latin typeface="ui-monospace"/>
              </a:rPr>
              <a:t>dir</a:t>
            </a:r>
            <a:r>
              <a:rPr lang="en-GB" b="0" i="1" dirty="0">
                <a:solidFill>
                  <a:srgbClr val="0C0D0E"/>
                </a:solidFill>
                <a:effectLst/>
                <a:latin typeface="ui-monospace"/>
              </a:rPr>
              <a:t>=</a:t>
            </a:r>
            <a:r>
              <a:rPr lang="en-US" i="1" dirty="0">
                <a:solidFill>
                  <a:srgbClr val="0C0D0E"/>
                </a:solidFill>
                <a:effectLst/>
                <a:latin typeface="ui-monospace"/>
              </a:rPr>
              <a:t> '/the/path/to/</a:t>
            </a:r>
            <a:r>
              <a:rPr lang="en-US" i="1" dirty="0" err="1">
                <a:solidFill>
                  <a:srgbClr val="0C0D0E"/>
                </a:solidFill>
                <a:effectLst/>
                <a:latin typeface="ui-monospace"/>
              </a:rPr>
              <a:t>working_dir</a:t>
            </a:r>
            <a:r>
              <a:rPr lang="en-US" i="1" dirty="0">
                <a:solidFill>
                  <a:srgbClr val="0C0D0E"/>
                </a:solidFill>
                <a:effectLst/>
                <a:latin typeface="ui-monospace"/>
              </a:rPr>
              <a:t>/’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0027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392A40-5D59-80A8-233B-53DF8F9CC6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8251D-A46B-1302-2011-07E16E09C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25AD3-E7EF-49E3-BBB9-0260C894FF4C}"/>
              </a:ext>
            </a:extLst>
          </p:cNvPr>
          <p:cNvSpPr txBox="1"/>
          <p:nvPr/>
        </p:nvSpPr>
        <p:spPr>
          <a:xfrm>
            <a:off x="2845084" y="1198191"/>
            <a:ext cx="8701153" cy="507862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b="1" i="0" dirty="0">
                <a:effectLst/>
              </a:rPr>
              <a:t>Questions</a:t>
            </a: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1" i="0" dirty="0">
              <a:effectLst/>
            </a:endParaRP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Where can I find open-access satellite data?</a:t>
            </a: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How do I search for satellite imagery with the STAC API?</a:t>
            </a: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How do I fetch remote raster datasets using Python?</a:t>
            </a: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1" i="0" dirty="0">
              <a:effectLst/>
            </a:endParaRP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1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b="1" i="0" dirty="0">
                <a:effectLst/>
              </a:rPr>
              <a:t>Objectives</a:t>
            </a: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Search public STAC repositories of satellite imagery using Python.</a:t>
            </a: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Inspect search result’s metadata.</a:t>
            </a: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Download (a subset of) the assets available for a satellite scene.</a:t>
            </a:r>
          </a:p>
          <a:p>
            <a:pPr marL="228564" indent="-228564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Open satellite imagery as raster data </a:t>
            </a:r>
          </a:p>
        </p:txBody>
      </p:sp>
    </p:spTree>
    <p:extLst>
      <p:ext uri="{BB962C8B-B14F-4D97-AF65-F5344CB8AC3E}">
        <p14:creationId xmlns:p14="http://schemas.microsoft.com/office/powerpoint/2010/main" val="312220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392A40-5D59-80A8-233B-53DF8F9C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16" y="68470"/>
            <a:ext cx="11353800" cy="7593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Accessing Metadata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8251D-A46B-1302-2011-07E16E09C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E2DB7-F0D1-71B0-CFBF-8A6D7FDB5464}"/>
              </a:ext>
            </a:extLst>
          </p:cNvPr>
          <p:cNvSpPr txBox="1"/>
          <p:nvPr/>
        </p:nvSpPr>
        <p:spPr>
          <a:xfrm>
            <a:off x="1" y="1012122"/>
            <a:ext cx="6603224" cy="5845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b="1" i="0" dirty="0">
                <a:effectLst/>
              </a:rPr>
              <a:t>The </a:t>
            </a:r>
            <a:r>
              <a:rPr lang="en-US" b="1" i="0" dirty="0" err="1">
                <a:effectLst/>
              </a:rPr>
              <a:t>SpatioTemporal</a:t>
            </a:r>
            <a:r>
              <a:rPr lang="en-US" b="1" i="0" dirty="0">
                <a:effectLst/>
              </a:rPr>
              <a:t> Asset Catalog (STAC) specification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Exercise 1</a:t>
            </a:r>
            <a:r>
              <a:rPr lang="en-US" dirty="0"/>
              <a:t>: Inspect a STAC catalog (3mins)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i="1" dirty="0"/>
              <a:t>API BASE URL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hlinkClick r:id="rId3"/>
              </a:rPr>
              <a:t>https://earth-search.aws.element84.com/v1</a:t>
            </a: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i="1" dirty="0"/>
              <a:t>Cloud Optimized </a:t>
            </a:r>
            <a:r>
              <a:rPr lang="en-US" i="1" dirty="0" err="1"/>
              <a:t>GeoTIFFs</a:t>
            </a:r>
            <a:r>
              <a:rPr lang="en-US" i="1" dirty="0"/>
              <a:t> (COGs)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Regular </a:t>
            </a:r>
            <a:r>
              <a:rPr lang="en-US" dirty="0" err="1"/>
              <a:t>geotiffs</a:t>
            </a:r>
            <a:r>
              <a:rPr lang="en-US" dirty="0"/>
              <a:t> with additional features that make them ideal to be employed in the context of cloud computing and other web-based services.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pystac_client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import Client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client 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Client.open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api_url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i="1" dirty="0">
                <a:solidFill>
                  <a:schemeClr val="tx1"/>
                </a:solidFill>
              </a:rPr>
              <a:t>Using intersecting a point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shapely.geometry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import Point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point = Point(4.89, 52.37)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search 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client.search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 collections=[collection], intersects=point,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max_items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=10)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D2C14E-E14E-A7A7-6DCA-8031D561D775}"/>
              </a:ext>
            </a:extLst>
          </p:cNvPr>
          <p:cNvSpPr txBox="1"/>
          <p:nvPr/>
        </p:nvSpPr>
        <p:spPr>
          <a:xfrm>
            <a:off x="6791688" y="1012123"/>
            <a:ext cx="5290955" cy="57586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i="1" dirty="0"/>
              <a:t>Search by a polygon or a buffer distance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Exercise 2</a:t>
            </a:r>
            <a:r>
              <a:rPr lang="en-US" dirty="0"/>
              <a:t>: Custom filter to search satellite scenes (10mins)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Buffer of 0.01 degree, Jan 10 to Feb 10, cloud cover &lt; 10%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bbox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point.buffer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(0.01).bounds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search 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client.search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collections=[collection],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bbox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bbox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datetime="2020-03-20/2020-03-30",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query=["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eo:cloud_cover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&lt;15"]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46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392A40-5D59-80A8-233B-53DF8F9CC6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 Accessing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8251D-A46B-1302-2011-07E16E09C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E2DB7-F0D1-71B0-CFBF-8A6D7FDB5464}"/>
              </a:ext>
            </a:extLst>
          </p:cNvPr>
          <p:cNvSpPr txBox="1"/>
          <p:nvPr/>
        </p:nvSpPr>
        <p:spPr>
          <a:xfrm>
            <a:off x="1794424" y="1168781"/>
            <a:ext cx="3740102" cy="47747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Accessible via the assets in the items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assets = items[0].assets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assets.keys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Print the description of the assets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 key, asset in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assets.items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print(f"{key}: {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asset.title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}")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Retrieve the thumbnail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print(assets["thumbnail"].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href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A95B1-BF86-A40A-1D3B-5DB2937FE459}"/>
              </a:ext>
            </a:extLst>
          </p:cNvPr>
          <p:cNvSpPr txBox="1"/>
          <p:nvPr/>
        </p:nvSpPr>
        <p:spPr>
          <a:xfrm>
            <a:off x="5810681" y="1168782"/>
            <a:ext cx="6313713" cy="4774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Read data from URL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rioxarray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nir_href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= assets["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"].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href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rioxarray.open_rasterio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nir_href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Save the data to disk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nir.rio.to_raster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("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nir.tif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")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Saving subset of the data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nir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[0,1500:2200,1500:2200].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rio.to_raster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("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nir_subset.tif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")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chemeClr val="tx1"/>
                </a:solidFill>
              </a:rPr>
              <a:t>Exercise 3</a:t>
            </a:r>
            <a:r>
              <a:rPr lang="en-US" dirty="0">
                <a:solidFill>
                  <a:schemeClr val="tx1"/>
                </a:solidFill>
              </a:rPr>
              <a:t>: Retrieve assets for Landsat 8 (10mins)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16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392A40-5D59-80A8-233B-53DF8F9CC6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 Reading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8251D-A46B-1302-2011-07E16E09C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E2DB7-F0D1-71B0-CFBF-8A6D7FDB5464}"/>
              </a:ext>
            </a:extLst>
          </p:cNvPr>
          <p:cNvSpPr txBox="1"/>
          <p:nvPr/>
        </p:nvSpPr>
        <p:spPr>
          <a:xfrm>
            <a:off x="67605" y="1168780"/>
            <a:ext cx="5656119" cy="56892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Load from a search result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 pystac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items 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pystac.ItemCollection.from_file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("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search.json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")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Print(items)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Open the asset from URL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rioxarray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 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rioxarray.open_rasterio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(items[0].assets["nir09"].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href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Printing metadata information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print(raster_ams_b9.rio.crs)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print(raster_ams_b9.rio.nodata)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print(raster_ams_b9.rio.bounds())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print(raster_ams_b9.rio.width)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print(raster_ams_b9.rio.height)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A95B1-BF86-A40A-1D3B-5DB2937FE459}"/>
              </a:ext>
            </a:extLst>
          </p:cNvPr>
          <p:cNvSpPr txBox="1"/>
          <p:nvPr/>
        </p:nvSpPr>
        <p:spPr>
          <a:xfrm>
            <a:off x="5810681" y="1168782"/>
            <a:ext cx="6313713" cy="4774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Visualize raster data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raster_ams_b9.values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raster_ams_b9.plot()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Improve color contrast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raster_ams_b9.plot(robust=True)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i="1" dirty="0"/>
              <a:t>robust=True, displays values between the 2nd and 98th percentile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Color range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raster_ams_b9.plot(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vmin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=100,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vmax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=7000)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09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392A40-5D59-80A8-233B-53DF8F9CC6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  View crs Info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8251D-A46B-1302-2011-07E16E09C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E2DB7-F0D1-71B0-CFBF-8A6D7FDB5464}"/>
              </a:ext>
            </a:extLst>
          </p:cNvPr>
          <p:cNvSpPr txBox="1"/>
          <p:nvPr/>
        </p:nvSpPr>
        <p:spPr>
          <a:xfrm>
            <a:off x="67605" y="1168780"/>
            <a:ext cx="5656119" cy="56892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Print the crs string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print(raster_ams_b9.rio.crs)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Print the EPSG code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raster_ams_b9.rio.crs.to_epsg()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Mode details of CRS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pyproj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import CRS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epsg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= raster_ams_b9.rio.crs.to_epsg()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crs = CRS(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epsg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chemeClr val="tx1"/>
                </a:solidFill>
              </a:rPr>
              <a:t>Exercise 4</a:t>
            </a:r>
            <a:r>
              <a:rPr lang="en-US" dirty="0">
                <a:solidFill>
                  <a:schemeClr val="tx1"/>
                </a:solidFill>
              </a:rPr>
              <a:t>: Find the axes units of the CRS (3mins)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A95B1-BF86-A40A-1D3B-5DB2937FE459}"/>
              </a:ext>
            </a:extLst>
          </p:cNvPr>
          <p:cNvSpPr txBox="1"/>
          <p:nvPr/>
        </p:nvSpPr>
        <p:spPr>
          <a:xfrm>
            <a:off x="5810681" y="1168782"/>
            <a:ext cx="6313713" cy="4774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CRS Info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print(crs.name)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crs.area_of_use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crs.axis_info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crs.coordinate_operation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crs.datum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2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392A40-5D59-80A8-233B-53DF8F9CC6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Raster statistics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8251D-A46B-1302-2011-07E16E09C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E2DB7-F0D1-71B0-CFBF-8A6D7FDB5464}"/>
              </a:ext>
            </a:extLst>
          </p:cNvPr>
          <p:cNvSpPr txBox="1"/>
          <p:nvPr/>
        </p:nvSpPr>
        <p:spPr>
          <a:xfrm>
            <a:off x="586333" y="1168781"/>
            <a:ext cx="5137391" cy="47747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View summary statistics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print(raster_ams_b9.min())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print(raster_ams_b9.max())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print(raster_ams_b9.mean())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print(raster_ams_b9.std())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print(raster_ams_b9.quantile([0.25, 0.75]))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A95B1-BF86-A40A-1D3B-5DB2937FE459}"/>
              </a:ext>
            </a:extLst>
          </p:cNvPr>
          <p:cNvSpPr txBox="1"/>
          <p:nvPr/>
        </p:nvSpPr>
        <p:spPr>
          <a:xfrm>
            <a:off x="5810682" y="1168782"/>
            <a:ext cx="5385484" cy="4774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Using </a:t>
            </a:r>
            <a:r>
              <a:rPr lang="en-US" dirty="0" err="1"/>
              <a:t>numpy</a:t>
            </a:r>
            <a:r>
              <a:rPr lang="en-US" dirty="0"/>
              <a:t> to get raster statistics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numpy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numpy.percentile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(raster_ams_b9, 25))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numpy.percentile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(raster_ams_b9, 75))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72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EC35F-BB26-8F45-910C-7B6A1911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EF56-242D-4244-B1A5-94B892795E2B}" type="datetime3">
              <a:rPr lang="en-US" smtClean="0"/>
              <a:t>13 March 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0DC0D-D8C5-8B48-AFBB-1E7E28E8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315F-54A2-314F-B25E-56D41DB7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9D20-9926-6947-91A9-E826DAB4C48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7D5C42-8AB8-F344-915C-13BB5284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geospatial raster and vector data with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4D50EC-D165-204F-80E9-ABF5FEB5F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044" y="5136609"/>
            <a:ext cx="8042067" cy="578732"/>
          </a:xfrm>
        </p:spPr>
        <p:txBody>
          <a:bodyPr lIns="91440" tIns="45720" rIns="91440" bIns="45720" anchor="t"/>
          <a:lstStyle/>
          <a:p>
            <a:r>
              <a:rPr lang="en-US" b="1" dirty="0">
                <a:latin typeface="Arial Narrow"/>
              </a:rPr>
              <a:t>Instructors</a:t>
            </a:r>
            <a:r>
              <a:rPr lang="en-US" dirty="0">
                <a:latin typeface="Arial Narrow"/>
              </a:rPr>
              <a:t>: Adhitya </a:t>
            </a:r>
            <a:r>
              <a:rPr lang="en-US" dirty="0" err="1">
                <a:latin typeface="Arial Narrow"/>
              </a:rPr>
              <a:t>Bhawiyuga</a:t>
            </a:r>
            <a:r>
              <a:rPr lang="en-US" dirty="0">
                <a:latin typeface="Arial Narrow"/>
              </a:rPr>
              <a:t> , </a:t>
            </a:r>
            <a:r>
              <a:rPr lang="pt-BR" dirty="0">
                <a:latin typeface="Arial Narrow"/>
              </a:rPr>
              <a:t>Jay </a:t>
            </a:r>
            <a:r>
              <a:rPr lang="pt-BR" dirty="0" err="1">
                <a:latin typeface="Arial Narrow"/>
              </a:rPr>
              <a:t>Gohil</a:t>
            </a:r>
            <a:endParaRPr lang="en-US" dirty="0" err="1">
              <a:latin typeface="Arial Narrow"/>
            </a:endParaRPr>
          </a:p>
          <a:p>
            <a:r>
              <a:rPr lang="en-US" b="1" dirty="0">
                <a:latin typeface="Arial Narrow"/>
              </a:rPr>
              <a:t>Helpers</a:t>
            </a:r>
            <a:r>
              <a:rPr lang="en-US" dirty="0">
                <a:latin typeface="Arial Narrow"/>
              </a:rPr>
              <a:t>: Annisa Puspa Kirana, Jay Pandya, </a:t>
            </a:r>
            <a:r>
              <a:rPr lang="en-US" dirty="0" err="1">
                <a:latin typeface="Arial Narrow"/>
              </a:rPr>
              <a:t>Likitpanjamanon</a:t>
            </a:r>
            <a:r>
              <a:rPr lang="en-US" dirty="0">
                <a:latin typeface="Arial Narrow"/>
              </a:rPr>
              <a:t> </a:t>
            </a:r>
            <a:r>
              <a:rPr lang="en-US" dirty="0" err="1">
                <a:latin typeface="Arial Narrow"/>
              </a:rPr>
              <a:t>PItchaporn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6F2BF8-804F-3A48-97E2-C83A309773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CENTER OF EXPERTISE IN BIG GEODATA SCIENCE (CRIB)</a:t>
            </a:r>
          </a:p>
        </p:txBody>
      </p:sp>
    </p:spTree>
    <p:extLst>
      <p:ext uri="{BB962C8B-B14F-4D97-AF65-F5344CB8AC3E}">
        <p14:creationId xmlns:p14="http://schemas.microsoft.com/office/powerpoint/2010/main" val="3695102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392A40-5D59-80A8-233B-53DF8F9CC6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 data value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8251D-A46B-1302-2011-07E16E09C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E2DB7-F0D1-71B0-CFBF-8A6D7FDB5464}"/>
              </a:ext>
            </a:extLst>
          </p:cNvPr>
          <p:cNvSpPr txBox="1"/>
          <p:nvPr/>
        </p:nvSpPr>
        <p:spPr>
          <a:xfrm>
            <a:off x="586333" y="1168781"/>
            <a:ext cx="5137391" cy="47747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Print the no data value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raster_ams_b9.rio.nodata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b="1" dirty="0">
              <a:solidFill>
                <a:schemeClr val="tx1"/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Distinguish missing data by converting it to indefinite number </a:t>
            </a:r>
            <a:r>
              <a:rPr lang="en-US" dirty="0" err="1">
                <a:solidFill>
                  <a:schemeClr val="tx1"/>
                </a:solidFill>
              </a:rPr>
              <a:t>e,g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np.nan</a:t>
            </a:r>
            <a:endParaRPr lang="en-US" dirty="0">
              <a:solidFill>
                <a:schemeClr val="tx1"/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dirty="0" err="1">
                <a:solidFill>
                  <a:schemeClr val="tx1"/>
                </a:solidFill>
              </a:rPr>
              <a:t>rioaxarray</a:t>
            </a:r>
            <a:r>
              <a:rPr lang="en-US" dirty="0">
                <a:solidFill>
                  <a:schemeClr val="tx1"/>
                </a:solidFill>
              </a:rPr>
              <a:t>, set masked=True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 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rioxarray.open_rasterio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(items[0].assets["nir09"].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href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masked=True)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Or use where function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raster_ams_b9.where(raster_ams_b9!=raster_ams_b9.rio.nodata)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A95B1-BF86-A40A-1D3B-5DB2937FE459}"/>
              </a:ext>
            </a:extLst>
          </p:cNvPr>
          <p:cNvSpPr txBox="1"/>
          <p:nvPr/>
        </p:nvSpPr>
        <p:spPr>
          <a:xfrm>
            <a:off x="5810682" y="1168782"/>
            <a:ext cx="5385484" cy="4774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Printing summary statistics again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print(raster_ams_b9.min())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print(raster_ams_b9.max())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print(raster_ams_b9.mean())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print(raster_ams_b9.std())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Plot again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raster_ams_b9.plot()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979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D392A40-5D59-80A8-233B-53DF8F9CC6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Multiple band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F8251D-A46B-1302-2011-07E16E09C9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E2DB7-F0D1-71B0-CFBF-8A6D7FDB5464}"/>
              </a:ext>
            </a:extLst>
          </p:cNvPr>
          <p:cNvSpPr txBox="1"/>
          <p:nvPr/>
        </p:nvSpPr>
        <p:spPr>
          <a:xfrm>
            <a:off x="209405" y="1168781"/>
            <a:ext cx="5514319" cy="54176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Get description of the assets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 key, asset in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assets.items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():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    print(f"{key}: {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asset.title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}")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Select the multiband asset from assets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raster_ams_overview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rioxarray.open_rasterio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(items[0].assets['visual'].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href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overview_level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=3)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print(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raster_ams_overview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tx1"/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tx1"/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Examine the shape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raster_ams_overview.shape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Visualize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raster_ams_overview.plot.imshow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A95B1-BF86-A40A-1D3B-5DB2937FE459}"/>
              </a:ext>
            </a:extLst>
          </p:cNvPr>
          <p:cNvSpPr txBox="1"/>
          <p:nvPr/>
        </p:nvSpPr>
        <p:spPr>
          <a:xfrm>
            <a:off x="5810682" y="1168782"/>
            <a:ext cx="5385484" cy="47747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/>
              <a:t>What is wrong with the image? It is stretched. Set the aspect ratio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Exercise 5</a:t>
            </a:r>
            <a:r>
              <a:rPr lang="en-US" dirty="0"/>
              <a:t>: Set the Plotting aspect ratio.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endParaRPr lang="en-US" dirty="0"/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</a:rPr>
              <a:t>Answer:</a:t>
            </a:r>
          </a:p>
          <a:p>
            <a:pPr defTabSz="914256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raster_ams_overview.plot.imshow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(size=5, aspect=1)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3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9366B-43B5-C68B-8C24-7559E28A3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99BF75-1D7D-174B-8198-DB71239CE3E1}"/>
              </a:ext>
            </a:extLst>
          </p:cNvPr>
          <p:cNvSpPr/>
          <p:nvPr/>
        </p:nvSpPr>
        <p:spPr>
          <a:xfrm>
            <a:off x="1341727" y="0"/>
            <a:ext cx="10850272" cy="6858000"/>
          </a:xfrm>
          <a:prstGeom prst="rect">
            <a:avLst/>
          </a:prstGeom>
          <a:solidFill>
            <a:srgbClr val="009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91337-78B8-06E5-1E2C-0D12C010D9B5}"/>
              </a:ext>
            </a:extLst>
          </p:cNvPr>
          <p:cNvSpPr txBox="1"/>
          <p:nvPr/>
        </p:nvSpPr>
        <p:spPr>
          <a:xfrm>
            <a:off x="1533926" y="4927135"/>
            <a:ext cx="6930343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12-13 March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 Building, Room 2301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2EC0D-EA28-ECA4-E027-E4C5CA080360}"/>
              </a:ext>
            </a:extLst>
          </p:cNvPr>
          <p:cNvSpPr txBox="1"/>
          <p:nvPr/>
        </p:nvSpPr>
        <p:spPr>
          <a:xfrm>
            <a:off x="1553275" y="399686"/>
            <a:ext cx="3887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 Workshop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A8ADF-2C5D-D18B-FF89-63DF683EDFE5}"/>
              </a:ext>
            </a:extLst>
          </p:cNvPr>
          <p:cNvSpPr txBox="1"/>
          <p:nvPr/>
        </p:nvSpPr>
        <p:spPr>
          <a:xfrm>
            <a:off x="1525834" y="1293767"/>
            <a:ext cx="102316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Introduction to Geospatial Raster and Vector Data with Python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9EB11016-B5E0-787C-E094-0B4F21C7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26"/>
            <a:ext cx="1400806" cy="14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0808E3-607C-52E4-8D7C-0BCC2FA54D90}"/>
              </a:ext>
            </a:extLst>
          </p:cNvPr>
          <p:cNvSpPr/>
          <p:nvPr/>
        </p:nvSpPr>
        <p:spPr>
          <a:xfrm>
            <a:off x="1341727" y="0"/>
            <a:ext cx="10850272" cy="6858000"/>
          </a:xfrm>
          <a:prstGeom prst="rect">
            <a:avLst/>
          </a:prstGeom>
          <a:solidFill>
            <a:srgbClr val="00877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5EFE3ED3-8F3E-CFDB-2B6C-8C0DB95754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19"/>
          <a:stretch/>
        </p:blipFill>
        <p:spPr>
          <a:xfrm flipH="1">
            <a:off x="7077074" y="442306"/>
            <a:ext cx="5226656" cy="5302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9409C9-ADB1-D743-867F-EA9AB2683317}"/>
              </a:ext>
            </a:extLst>
          </p:cNvPr>
          <p:cNvSpPr txBox="1"/>
          <p:nvPr/>
        </p:nvSpPr>
        <p:spPr>
          <a:xfrm>
            <a:off x="1545183" y="5044713"/>
            <a:ext cx="693034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6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 April, 9:00 – 16:00</a:t>
            </a:r>
            <a:br>
              <a:rPr lang="en-GB" sz="36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br>
              <a:rPr lang="en-GB" sz="1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GB" sz="3200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ITC Building, Room LA 2105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62F4B-C7D5-08BF-998F-9834B0E8B743}"/>
              </a:ext>
            </a:extLst>
          </p:cNvPr>
          <p:cNvSpPr txBox="1"/>
          <p:nvPr/>
        </p:nvSpPr>
        <p:spPr>
          <a:xfrm>
            <a:off x="1545183" y="279520"/>
            <a:ext cx="80938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Centre of Expertise in Big Geodata Science</a:t>
            </a:r>
            <a:br>
              <a:rPr lang="en-GB" sz="30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0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Training Workshop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6BB6B4-D5C3-53EC-F72F-FEDA1061D942}"/>
              </a:ext>
            </a:extLst>
          </p:cNvPr>
          <p:cNvSpPr txBox="1"/>
          <p:nvPr/>
        </p:nvSpPr>
        <p:spPr>
          <a:xfrm>
            <a:off x="1545183" y="1599205"/>
            <a:ext cx="102316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Publishing Spatiotemporal Data with STAC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E6EC53-71BE-93CD-C4F2-EB545AE921C4}"/>
              </a:ext>
            </a:extLst>
          </p:cNvPr>
          <p:cNvSpPr txBox="1"/>
          <p:nvPr/>
        </p:nvSpPr>
        <p:spPr>
          <a:xfrm>
            <a:off x="9400496" y="3015280"/>
            <a:ext cx="2439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Registration</a:t>
            </a:r>
            <a:endParaRPr lang="en-GB" sz="2800" dirty="0"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9296F-4084-3EFC-2826-02C919B51ABE}"/>
              </a:ext>
            </a:extLst>
          </p:cNvPr>
          <p:cNvSpPr txBox="1"/>
          <p:nvPr/>
        </p:nvSpPr>
        <p:spPr>
          <a:xfrm>
            <a:off x="1579065" y="2658780"/>
            <a:ext cx="724962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Join us to learn how to discover and use data available in public STAC catalogs, and how to create your own data catalogs with STAC: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1200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  Fundamentals of STAC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  Discovery of spatiotemporal data with STAC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  Retrieving and processing of data available in STAC </a:t>
            </a:r>
            <a:r>
              <a:rPr lang="en-GB" dirty="0" err="1">
                <a:solidFill>
                  <a:srgbClr val="FFFFFF"/>
                </a:solidFill>
              </a:rPr>
              <a:t>catalogs</a:t>
            </a:r>
            <a:endParaRPr lang="en-GB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FFFF"/>
                </a:solidFill>
              </a:rPr>
              <a:t>  Publishing spatiotemporal data with STAC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5AB5C5F-D398-6A2A-4A52-4662BE0EC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26"/>
            <a:ext cx="1400806" cy="14008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7EAD46-9395-999B-F7C0-F31DBA14EF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667" t="10000" r="10000" b="10333"/>
          <a:stretch/>
        </p:blipFill>
        <p:spPr>
          <a:xfrm>
            <a:off x="9324975" y="3695700"/>
            <a:ext cx="2647952" cy="26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6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7B3DE6-3964-5E0D-BCEA-349DA7FB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1" y="0"/>
            <a:ext cx="10515600" cy="1325563"/>
          </a:xfrm>
        </p:spPr>
        <p:txBody>
          <a:bodyPr/>
          <a:lstStyle/>
          <a:p>
            <a:r>
              <a:rPr lang="en-US" dirty="0"/>
              <a:t>Raster data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2CF69C-0A86-45C2-88A6-F902A079B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1748C555-060D-F9D1-DCC6-F18F5F52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4288"/>
            <a:ext cx="6545387" cy="61037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20A6FC-CAF8-5DF1-6465-B2118F14A697}"/>
              </a:ext>
            </a:extLst>
          </p:cNvPr>
          <p:cNvSpPr txBox="1"/>
          <p:nvPr/>
        </p:nvSpPr>
        <p:spPr>
          <a:xfrm>
            <a:off x="6922950" y="667950"/>
            <a:ext cx="4559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Gridded</a:t>
            </a:r>
            <a:r>
              <a:rPr lang="en-US" dirty="0"/>
              <a:t> data where each cell (pixel) value represents a real-world phenomena for instance land cover type, rainfall, temperature, elevation.</a:t>
            </a:r>
          </a:p>
          <a:p>
            <a:endParaRPr lang="en-US" dirty="0"/>
          </a:p>
          <a:p>
            <a:r>
              <a:rPr lang="en-US" b="1" dirty="0"/>
              <a:t>Sources </a:t>
            </a:r>
            <a:r>
              <a:rPr lang="en-US" dirty="0"/>
              <a:t>include imagery from satellite, digital aerial photographs, digital pictures, scanned maps or derived from other point data by interpolation etc.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D9F781-86F1-DF4F-A78E-5A6B38149DE3}"/>
              </a:ext>
            </a:extLst>
          </p:cNvPr>
          <p:cNvSpPr txBox="1"/>
          <p:nvPr/>
        </p:nvSpPr>
        <p:spPr>
          <a:xfrm>
            <a:off x="6922950" y="3893778"/>
            <a:ext cx="40031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Geospatial attributes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Extent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Resolution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24455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649B726-FE5C-49C3-8040-2D9DADB4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Raster data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2CF69C-0A86-45C2-88A6-F902A079B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Picture 7" descr="A different colored squares with a white arrow&#10;&#10;Description automatically generated with medium confidence">
            <a:extLst>
              <a:ext uri="{FF2B5EF4-FFF2-40B4-BE49-F238E27FC236}">
                <a16:creationId xmlns:a16="http://schemas.microsoft.com/office/drawing/2014/main" id="{C4726B2A-3A06-ADFA-B224-6293BC30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9298"/>
            <a:ext cx="6499469" cy="3596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9E243-C6AA-B9D8-28B1-8717FDF3CD4E}"/>
              </a:ext>
            </a:extLst>
          </p:cNvPr>
          <p:cNvSpPr txBox="1"/>
          <p:nvPr/>
        </p:nvSpPr>
        <p:spPr>
          <a:xfrm>
            <a:off x="7104435" y="4050234"/>
            <a:ext cx="3573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Multi-band raster</a:t>
            </a:r>
          </a:p>
          <a:p>
            <a:r>
              <a:rPr lang="en-US" dirty="0"/>
              <a:t>Stack of layers having the same extent, resolution and CRS</a:t>
            </a:r>
          </a:p>
          <a:p>
            <a:endParaRPr lang="en-US" dirty="0"/>
          </a:p>
          <a:p>
            <a:r>
              <a:rPr lang="en-US" dirty="0"/>
              <a:t>Colored image: Red, Green, and Blue</a:t>
            </a:r>
            <a:endParaRPr lang="en-GB" dirty="0"/>
          </a:p>
        </p:txBody>
      </p:sp>
      <p:pic>
        <p:nvPicPr>
          <p:cNvPr id="5" name="Picture 4" descr="A comparison of a square image&#10;&#10;Description automatically generated with medium confidence">
            <a:extLst>
              <a:ext uri="{FF2B5EF4-FFF2-40B4-BE49-F238E27FC236}">
                <a16:creationId xmlns:a16="http://schemas.microsoft.com/office/drawing/2014/main" id="{B53C2C2D-34D6-BD72-A7D0-DA610563E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2091"/>
            <a:ext cx="9310577" cy="317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7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5656-2627-112A-674C-9634CDA3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Cloud-Optimized </a:t>
            </a:r>
            <a:r>
              <a:rPr lang="en-US" sz="4000" dirty="0" err="1"/>
              <a:t>GeoTIFF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5E46-BC21-DF2B-0F1D-546725C58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6684" y="1591495"/>
            <a:ext cx="5247340" cy="4597393"/>
          </a:xfrm>
        </p:spPr>
        <p:txBody>
          <a:bodyPr anchor="ctr">
            <a:normAutofit/>
          </a:bodyPr>
          <a:lstStyle/>
          <a:p>
            <a:r>
              <a:rPr lang="en-US" sz="2000" b="1" dirty="0" err="1"/>
              <a:t>Geotiff</a:t>
            </a:r>
            <a:r>
              <a:rPr lang="en-US" sz="2000" dirty="0"/>
              <a:t>: standard TIF format with additional metadata (extent, resolution, CRS, </a:t>
            </a:r>
            <a:r>
              <a:rPr lang="en-US" sz="2000" dirty="0" err="1"/>
              <a:t>nodata</a:t>
            </a:r>
            <a:r>
              <a:rPr lang="en-US" sz="2000" dirty="0"/>
              <a:t>)</a:t>
            </a:r>
          </a:p>
          <a:p>
            <a:r>
              <a:rPr lang="en-US" sz="2000" b="1" dirty="0"/>
              <a:t>Tiling</a:t>
            </a:r>
          </a:p>
          <a:p>
            <a:pPr lvl="1"/>
            <a:r>
              <a:rPr lang="en-US" sz="2000" dirty="0"/>
              <a:t>Divide image to tiles (e.g., 256x256 or 512x512 pixels)</a:t>
            </a:r>
          </a:p>
          <a:p>
            <a:pPr lvl="1"/>
            <a:r>
              <a:rPr lang="en-US" sz="2000" dirty="0"/>
              <a:t>Access specific regions of the image</a:t>
            </a:r>
          </a:p>
          <a:p>
            <a:r>
              <a:rPr lang="en-US" sz="2000" b="1" dirty="0"/>
              <a:t>Overview</a:t>
            </a:r>
          </a:p>
          <a:p>
            <a:pPr lvl="1"/>
            <a:r>
              <a:rPr lang="en-US" sz="2000" dirty="0"/>
              <a:t>Multiple lower-resolution of original image</a:t>
            </a:r>
          </a:p>
          <a:p>
            <a:r>
              <a:rPr lang="en-US" sz="2000" b="1" dirty="0"/>
              <a:t>Compression and access data through HTTP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DC5520D-4082-1F1F-DB91-6B112602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00" y="1130303"/>
            <a:ext cx="4895374" cy="45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34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7B3DE6-3964-5E0D-BCEA-349DA7FB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1" y="0"/>
            <a:ext cx="10515600" cy="1325563"/>
          </a:xfrm>
        </p:spPr>
        <p:txBody>
          <a:bodyPr/>
          <a:lstStyle/>
          <a:p>
            <a:r>
              <a:rPr lang="en-US" dirty="0"/>
              <a:t>Vector data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2CF69C-0A86-45C2-88A6-F902A079B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0A6FC-CAF8-5DF1-6465-B2118F14A697}"/>
              </a:ext>
            </a:extLst>
          </p:cNvPr>
          <p:cNvSpPr txBox="1"/>
          <p:nvPr/>
        </p:nvSpPr>
        <p:spPr>
          <a:xfrm>
            <a:off x="6922950" y="667950"/>
            <a:ext cx="35738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Vector </a:t>
            </a:r>
            <a:r>
              <a:rPr lang="en-US" dirty="0"/>
              <a:t>objects are used to represent geographic features by their shape/geometry, location and attributes.</a:t>
            </a:r>
          </a:p>
          <a:p>
            <a:endParaRPr lang="en-US" dirty="0"/>
          </a:p>
          <a:p>
            <a:r>
              <a:rPr lang="en-US" dirty="0"/>
              <a:t>Vector can either be: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Points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Polygons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6A72DE-101C-AEF7-4D9E-A71C57F1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189" y="599818"/>
            <a:ext cx="6422414" cy="649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6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10BF4-8A76-8A6B-3027-22A7DE5188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D83B-F5E2-6149-B7DD-0F6F1BA7590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5E894-4959-E46E-5DAE-7C2E4064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7" y="697999"/>
            <a:ext cx="8049388" cy="6160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D7D90-CD87-5FAE-2553-369F569B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Vector data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DC0E54-02CC-8925-6709-4767CF66CDEA}"/>
              </a:ext>
            </a:extLst>
          </p:cNvPr>
          <p:cNvSpPr/>
          <p:nvPr/>
        </p:nvSpPr>
        <p:spPr>
          <a:xfrm>
            <a:off x="8668108" y="2812597"/>
            <a:ext cx="975872" cy="4533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057A9A1-BD00-C0CC-1E7D-774D4A604FDF}"/>
              </a:ext>
            </a:extLst>
          </p:cNvPr>
          <p:cNvSpPr/>
          <p:nvPr/>
        </p:nvSpPr>
        <p:spPr>
          <a:xfrm>
            <a:off x="8668108" y="3581000"/>
            <a:ext cx="906716" cy="342007"/>
          </a:xfrm>
          <a:custGeom>
            <a:avLst/>
            <a:gdLst>
              <a:gd name="connsiteX0" fmla="*/ 0 w 1106500"/>
              <a:gd name="connsiteY0" fmla="*/ 268941 h 354204"/>
              <a:gd name="connsiteX1" fmla="*/ 1014292 w 1106500"/>
              <a:gd name="connsiteY1" fmla="*/ 345782 h 354204"/>
              <a:gd name="connsiteX2" fmla="*/ 614722 w 1106500"/>
              <a:gd name="connsiteY2" fmla="*/ 92208 h 354204"/>
              <a:gd name="connsiteX3" fmla="*/ 1083448 w 1106500"/>
              <a:gd name="connsiteY3" fmla="*/ 0 h 354204"/>
              <a:gd name="connsiteX4" fmla="*/ 1083448 w 1106500"/>
              <a:gd name="connsiteY4" fmla="*/ 0 h 354204"/>
              <a:gd name="connsiteX5" fmla="*/ 1106500 w 1106500"/>
              <a:gd name="connsiteY5" fmla="*/ 0 h 354204"/>
              <a:gd name="connsiteX6" fmla="*/ 1106500 w 1106500"/>
              <a:gd name="connsiteY6" fmla="*/ 0 h 35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6500" h="354204">
                <a:moveTo>
                  <a:pt x="0" y="268941"/>
                </a:moveTo>
                <a:cubicBezTo>
                  <a:pt x="455919" y="322089"/>
                  <a:pt x="911838" y="375237"/>
                  <a:pt x="1014292" y="345782"/>
                </a:cubicBezTo>
                <a:cubicBezTo>
                  <a:pt x="1116746" y="316327"/>
                  <a:pt x="603196" y="149838"/>
                  <a:pt x="614722" y="92208"/>
                </a:cubicBezTo>
                <a:cubicBezTo>
                  <a:pt x="626248" y="34578"/>
                  <a:pt x="1083448" y="0"/>
                  <a:pt x="1083448" y="0"/>
                </a:cubicBezTo>
                <a:lnTo>
                  <a:pt x="1083448" y="0"/>
                </a:lnTo>
                <a:lnTo>
                  <a:pt x="1106500" y="0"/>
                </a:lnTo>
                <a:lnTo>
                  <a:pt x="1106500" y="0"/>
                </a:lnTo>
              </a:path>
            </a:pathLst>
          </a:cu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3BE00AB8-108E-B63C-B42A-9179E9BC72D1}"/>
              </a:ext>
            </a:extLst>
          </p:cNvPr>
          <p:cNvSpPr/>
          <p:nvPr/>
        </p:nvSpPr>
        <p:spPr>
          <a:xfrm>
            <a:off x="8921681" y="2167272"/>
            <a:ext cx="284309" cy="315045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4047F-828C-F7DF-247A-115B9BFEA6AD}"/>
              </a:ext>
            </a:extLst>
          </p:cNvPr>
          <p:cNvSpPr txBox="1"/>
          <p:nvPr/>
        </p:nvSpPr>
        <p:spPr>
          <a:xfrm>
            <a:off x="10051234" y="2032734"/>
            <a:ext cx="122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8E189-90D3-9171-1A98-8240C1D6A482}"/>
              </a:ext>
            </a:extLst>
          </p:cNvPr>
          <p:cNvSpPr txBox="1"/>
          <p:nvPr/>
        </p:nvSpPr>
        <p:spPr>
          <a:xfrm>
            <a:off x="10051234" y="2711966"/>
            <a:ext cx="183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Market catchment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15F4DE-81F3-B7D9-93B2-99355CB68FF2}"/>
              </a:ext>
            </a:extLst>
          </p:cNvPr>
          <p:cNvSpPr txBox="1"/>
          <p:nvPr/>
        </p:nvSpPr>
        <p:spPr>
          <a:xfrm>
            <a:off x="10035866" y="3553675"/>
            <a:ext cx="183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Road network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5C5ECF-F65C-378B-497D-C566B08EA764}"/>
              </a:ext>
            </a:extLst>
          </p:cNvPr>
          <p:cNvSpPr txBox="1"/>
          <p:nvPr/>
        </p:nvSpPr>
        <p:spPr>
          <a:xfrm>
            <a:off x="8729062" y="952820"/>
            <a:ext cx="3081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vector types are represented in this map?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994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7B3DE6-3964-5E0D-BCEA-349DA7FB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 kern="1200" cap="all" baseline="0" dirty="0">
                <a:latin typeface="Arial Narrow" panose="020B0606020202030204" pitchFamily="34" charset="0"/>
                <a:ea typeface="+mj-ea"/>
                <a:cs typeface="+mj-cs"/>
              </a:rPr>
              <a:t>Coordinate reference system (CRS)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0ADED7-6068-9CA9-E1EB-2F680DB427D3}"/>
              </a:ext>
            </a:extLst>
          </p:cNvPr>
          <p:cNvSpPr txBox="1"/>
          <p:nvPr/>
        </p:nvSpPr>
        <p:spPr>
          <a:xfrm>
            <a:off x="131736" y="1270862"/>
            <a:ext cx="5613926" cy="5370162"/>
          </a:xfrm>
          <a:prstGeom prst="rect">
            <a:avLst/>
          </a:prstGeom>
          <a:solidFill>
            <a:schemeClr val="bg1"/>
          </a:solidFill>
        </p:spPr>
        <p:txBody>
          <a:bodyPr rtlCol="0">
            <a:normAutofit fontScale="92500" lnSpcReduction="10000"/>
          </a:bodyPr>
          <a:lstStyle/>
          <a:p>
            <a:pPr marL="457200" indent="-457200" defTabSz="914256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799" dirty="0"/>
              <a:t>CRS is required to correctly position geospatial data on the Earth surface.</a:t>
            </a:r>
          </a:p>
          <a:p>
            <a:pPr marL="457200" indent="-457200" defTabSz="914256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lang="en-US" sz="2799" dirty="0"/>
          </a:p>
          <a:p>
            <a:pPr marL="457200" indent="-457200" defTabSz="914256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799" dirty="0"/>
              <a:t>Geospatial data is incomplete if it misses a correct CRS information.</a:t>
            </a:r>
          </a:p>
          <a:p>
            <a:pPr marL="457200" indent="-457200" defTabSz="914256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799" dirty="0"/>
              <a:t>CRS contains:</a:t>
            </a:r>
          </a:p>
          <a:p>
            <a:pPr marL="914400" lvl="1" indent="-457200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Datum</a:t>
            </a:r>
            <a:r>
              <a:rPr lang="en-US" sz="2200" dirty="0"/>
              <a:t>: Model of the earth shape. (e.g. </a:t>
            </a:r>
            <a:r>
              <a:rPr lang="en-GB" sz="2400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Mulish"/>
              </a:rPr>
              <a:t>WGS84)</a:t>
            </a:r>
            <a:endParaRPr lang="en-US" sz="2200" dirty="0"/>
          </a:p>
          <a:p>
            <a:pPr marL="914400" lvl="1" indent="-457200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Projection</a:t>
            </a:r>
            <a:r>
              <a:rPr lang="en-US" sz="2200" dirty="0"/>
              <a:t>: Mathematical transformation from a round earth to a flat surface.</a:t>
            </a:r>
          </a:p>
          <a:p>
            <a:pPr marL="914400" lvl="1" indent="-457200" defTabSz="91425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b="1" dirty="0"/>
              <a:t>Additional parameters</a:t>
            </a:r>
            <a:r>
              <a:rPr lang="en-US" sz="2200" dirty="0"/>
              <a:t>: required by the transformation formula.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B57080-41A8-B9B8-D438-CF07FA6F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7651" y="1137907"/>
            <a:ext cx="6314602" cy="4735951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2CF69C-0A86-45C2-88A6-F902A079B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751866" y="6144654"/>
            <a:ext cx="441770" cy="4418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6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92CF69C-0A86-45C2-88A6-F902A079B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86D83B-F5E2-6149-B7DD-0F6F1BA7590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9E7B3DE6-3964-5E0D-BCEA-349DA7FB42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Coordinate reference system (CRS)</a:t>
            </a:r>
            <a:endParaRPr lang="en-GB" dirty="0"/>
          </a:p>
        </p:txBody>
      </p:sp>
      <p:pic>
        <p:nvPicPr>
          <p:cNvPr id="3" name="Picture 2" descr="A group of oranges and lemons in a market&#10;&#10;Description automatically generated">
            <a:extLst>
              <a:ext uri="{FF2B5EF4-FFF2-40B4-BE49-F238E27FC236}">
                <a16:creationId xmlns:a16="http://schemas.microsoft.com/office/drawing/2014/main" id="{3FFED5E5-62E2-0BA7-2C29-31196F342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017"/>
          <a:stretch/>
        </p:blipFill>
        <p:spPr>
          <a:xfrm>
            <a:off x="914400" y="1253331"/>
            <a:ext cx="5181600" cy="4351338"/>
          </a:xfrm>
          <a:prstGeom prst="rect">
            <a:avLst/>
          </a:prstGeom>
          <a:noFill/>
        </p:spPr>
      </p:pic>
      <p:pic>
        <p:nvPicPr>
          <p:cNvPr id="7" name="Picture 6" descr="A close-up of orange peels&#10;&#10;Description automatically generated">
            <a:extLst>
              <a:ext uri="{FF2B5EF4-FFF2-40B4-BE49-F238E27FC236}">
                <a16:creationId xmlns:a16="http://schemas.microsoft.com/office/drawing/2014/main" id="{6FBF69B6-4402-2C50-C7EE-A8330A9DA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3" r="4933" b="-3"/>
          <a:stretch/>
        </p:blipFill>
        <p:spPr>
          <a:xfrm>
            <a:off x="6599583" y="1253331"/>
            <a:ext cx="5181600" cy="4351338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DE8E5D-4DA8-9029-A29C-D6AD30F3A240}"/>
              </a:ext>
            </a:extLst>
          </p:cNvPr>
          <p:cNvSpPr txBox="1"/>
          <p:nvPr/>
        </p:nvSpPr>
        <p:spPr>
          <a:xfrm>
            <a:off x="1053885" y="5835112"/>
            <a:ext cx="360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Datum</a:t>
            </a:r>
            <a:r>
              <a:rPr lang="en-US" dirty="0"/>
              <a:t>: Is Earth an orange? Or a lemon?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D7756-C4AD-081E-6780-A2434ED1C7ED}"/>
              </a:ext>
            </a:extLst>
          </p:cNvPr>
          <p:cNvSpPr txBox="1"/>
          <p:nvPr/>
        </p:nvSpPr>
        <p:spPr>
          <a:xfrm>
            <a:off x="6599583" y="5719229"/>
            <a:ext cx="360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Projection</a:t>
            </a:r>
            <a:r>
              <a:rPr lang="en-US" dirty="0"/>
              <a:t>: How can I peel this orange/lemon?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346564"/>
      </p:ext>
    </p:extLst>
  </p:cSld>
  <p:clrMapOvr>
    <a:masterClrMapping/>
  </p:clrMapOvr>
</p:sld>
</file>

<file path=ppt/theme/theme1.xml><?xml version="1.0" encoding="utf-8"?>
<a:theme xmlns:a="http://schemas.openxmlformats.org/drawingml/2006/main" name="UT Title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test" id="{15B9D8DC-9424-A541-AF47-D0C4E5DD615D}" vid="{AA5B6583-0830-8041-8FDA-106127B26373}"/>
    </a:ext>
  </a:extLst>
</a:theme>
</file>

<file path=ppt/theme/theme10.xml><?xml version="1.0" encoding="utf-8"?>
<a:theme xmlns:a="http://schemas.openxmlformats.org/drawingml/2006/main" name="UT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T Title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test" id="{15B9D8DC-9424-A541-AF47-D0C4E5DD615D}" vid="{AA5B6583-0830-8041-8FDA-106127B26373}"/>
    </a:ext>
  </a:extLst>
</a:theme>
</file>

<file path=ppt/theme/theme3.xml><?xml version="1.0" encoding="utf-8"?>
<a:theme xmlns:a="http://schemas.openxmlformats.org/drawingml/2006/main" name="UT Chapter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4.xml><?xml version="1.0" encoding="utf-8"?>
<a:theme xmlns:a="http://schemas.openxmlformats.org/drawingml/2006/main" name="UT Chapter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5.xml><?xml version="1.0" encoding="utf-8"?>
<a:theme xmlns:a="http://schemas.openxmlformats.org/drawingml/2006/main" name="UT Chapter slide White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6.xml><?xml version="1.0" encoding="utf-8"?>
<a:theme xmlns:a="http://schemas.openxmlformats.org/drawingml/2006/main" name="UT Chapter slide Black + logo own nam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7.xml><?xml version="1.0" encoding="utf-8"?>
<a:theme xmlns:a="http://schemas.openxmlformats.org/drawingml/2006/main" name="UT Table of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8.xml><?xml version="1.0" encoding="utf-8"?>
<a:theme xmlns:a="http://schemas.openxmlformats.org/drawingml/2006/main" name="UT Table of Content slide Black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ppt/theme/theme9.xml><?xml version="1.0" encoding="utf-8"?>
<a:theme xmlns:a="http://schemas.openxmlformats.org/drawingml/2006/main" name="UT Content slide White">
  <a:themeElements>
    <a:clrScheme name="UT colors">
      <a:dk1>
        <a:srgbClr val="000000"/>
      </a:dk1>
      <a:lt1>
        <a:srgbClr val="FFFFFF"/>
      </a:lt1>
      <a:dk2>
        <a:srgbClr val="616365"/>
      </a:dk2>
      <a:lt2>
        <a:srgbClr val="ADAFAF"/>
      </a:lt2>
      <a:accent1>
        <a:srgbClr val="63B1E5"/>
      </a:accent1>
      <a:accent2>
        <a:srgbClr val="EC7908"/>
      </a:accent2>
      <a:accent3>
        <a:srgbClr val="CF0071"/>
      </a:accent3>
      <a:accent4>
        <a:srgbClr val="FED100"/>
      </a:accent4>
      <a:accent5>
        <a:srgbClr val="0093B3"/>
      </a:accent5>
      <a:accent6>
        <a:srgbClr val="34B234"/>
      </a:accent6>
      <a:hlink>
        <a:srgbClr val="002C5F"/>
      </a:hlink>
      <a:folHlink>
        <a:srgbClr val="C60C3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ed" id="{38EFCB40-8075-4379-B608-001D32BF0987}" vid="{32DD4C13-7CE8-4DC6-9A95-709DF41A19B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60e05b8-7eec-42f5-aba3-6fb811843432" xsi:nil="true"/>
    <lcf76f155ced4ddcb4097134ff3c332f xmlns="3f74a643-d953-4970-9b07-0bc7e3d62cd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2F8D72C33D8B4AA6E729F53761DEA6" ma:contentTypeVersion="18" ma:contentTypeDescription="Een nieuw document maken." ma:contentTypeScope="" ma:versionID="14a20db8447f809e0a21b245de26cf48">
  <xsd:schema xmlns:xsd="http://www.w3.org/2001/XMLSchema" xmlns:xs="http://www.w3.org/2001/XMLSchema" xmlns:p="http://schemas.microsoft.com/office/2006/metadata/properties" xmlns:ns2="e60e05b8-7eec-42f5-aba3-6fb811843432" xmlns:ns3="3f74a643-d953-4970-9b07-0bc7e3d62cd0" targetNamespace="http://schemas.microsoft.com/office/2006/metadata/properties" ma:root="true" ma:fieldsID="6fb5f5d953337135aaaef4463b6dc99d" ns2:_="" ns3:_="">
    <xsd:import namespace="e60e05b8-7eec-42f5-aba3-6fb811843432"/>
    <xsd:import namespace="3f74a643-d953-4970-9b07-0bc7e3d62c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e05b8-7eec-42f5-aba3-6fb8118434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7a3fb9f-d267-43ad-a1fc-14ce2f6c19fd}" ma:internalName="TaxCatchAll" ma:showField="CatchAllData" ma:web="e60e05b8-7eec-42f5-aba3-6fb8118434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74a643-d953-4970-9b07-0bc7e3d62c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Afbeeldingtags" ma:readOnly="false" ma:fieldId="{5cf76f15-5ced-4ddc-b409-7134ff3c332f}" ma:taxonomyMulti="true" ma:sspId="eaf58ba8-1e8d-4aec-a6f5-993f6032dc7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D75CE4-0F7A-4AE5-BB3B-E861DF9D97B1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infopath/2007/PartnerControls"/>
    <ds:schemaRef ds:uri="3f74a643-d953-4970-9b07-0bc7e3d62cd0"/>
    <ds:schemaRef ds:uri="e60e05b8-7eec-42f5-aba3-6fb811843432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580F2D4-97DA-4205-8D17-FC490B4BB8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0e05b8-7eec-42f5-aba3-6fb811843432"/>
    <ds:schemaRef ds:uri="3f74a643-d953-4970-9b07-0bc7e3d62c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050F8D-E87A-4E97-8EFC-39D49A88D5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1801</Words>
  <Application>Microsoft Office PowerPoint</Application>
  <PresentationFormat>Breedbeeld</PresentationFormat>
  <Paragraphs>291</Paragraphs>
  <Slides>23</Slides>
  <Notes>7</Notes>
  <HiddenSlides>0</HiddenSlides>
  <MMClips>0</MMClips>
  <ScaleCrop>false</ScaleCrop>
  <HeadingPairs>
    <vt:vector size="4" baseType="variant">
      <vt:variant>
        <vt:lpstr>Thema</vt:lpstr>
      </vt:variant>
      <vt:variant>
        <vt:i4>11</vt:i4>
      </vt:variant>
      <vt:variant>
        <vt:lpstr>Diatitels</vt:lpstr>
      </vt:variant>
      <vt:variant>
        <vt:i4>23</vt:i4>
      </vt:variant>
    </vt:vector>
  </HeadingPairs>
  <TitlesOfParts>
    <vt:vector size="34" baseType="lpstr">
      <vt:lpstr>UT Title slide White</vt:lpstr>
      <vt:lpstr>UT Title slide Black</vt:lpstr>
      <vt:lpstr>UT Chapter slide White</vt:lpstr>
      <vt:lpstr>UT Chapter slide Black</vt:lpstr>
      <vt:lpstr>UT Chapter slide White + logo own name</vt:lpstr>
      <vt:lpstr>UT Chapter slide Black + logo own name</vt:lpstr>
      <vt:lpstr>UT Table of Content slide White</vt:lpstr>
      <vt:lpstr>UT Table of Content slide Black</vt:lpstr>
      <vt:lpstr>UT Content slide White</vt:lpstr>
      <vt:lpstr>UT Content slide Black</vt:lpstr>
      <vt:lpstr>Office Theme</vt:lpstr>
      <vt:lpstr>PowerPoint-presentatie</vt:lpstr>
      <vt:lpstr>Introduction to geospatial raster and vector data with python</vt:lpstr>
      <vt:lpstr>Raster data</vt:lpstr>
      <vt:lpstr>Raster data</vt:lpstr>
      <vt:lpstr>Cloud-Optimized GeoTIFF</vt:lpstr>
      <vt:lpstr>Vector data</vt:lpstr>
      <vt:lpstr>Vector data</vt:lpstr>
      <vt:lpstr>Coordinate reference system (CRS)</vt:lpstr>
      <vt:lpstr>Coordinate reference system (CRS)</vt:lpstr>
      <vt:lpstr>Store and manipulate crs info</vt:lpstr>
      <vt:lpstr>Satellite imagery access - stac</vt:lpstr>
      <vt:lpstr>Raster data processing</vt:lpstr>
      <vt:lpstr>Jupyter Lab</vt:lpstr>
      <vt:lpstr>Overview</vt:lpstr>
      <vt:lpstr>Accessing Metadata</vt:lpstr>
      <vt:lpstr>  Accessing data</vt:lpstr>
      <vt:lpstr>  Reading data</vt:lpstr>
      <vt:lpstr>  View crs Info</vt:lpstr>
      <vt:lpstr>Raster statistics</vt:lpstr>
      <vt:lpstr>No data value</vt:lpstr>
      <vt:lpstr>Multiple band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Multi-factor authentication?</dc:title>
  <dc:creator>Melching, H. (LISA)</dc:creator>
  <cp:lastModifiedBy>Bhawiyuga, Adhitya (UT-ITC)</cp:lastModifiedBy>
  <cp:revision>326</cp:revision>
  <cp:lastPrinted>2024-09-18T07:06:42Z</cp:lastPrinted>
  <dcterms:created xsi:type="dcterms:W3CDTF">2020-11-30T08:29:00Z</dcterms:created>
  <dcterms:modified xsi:type="dcterms:W3CDTF">2025-03-13T08:58:10Z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0x010100962F8D72C33D8B4AA6E729F53761DEA6</vt:lpwstr>
  </property>
</Properties>
</file>